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3" r:id="rId21"/>
    <p:sldId id="276" r:id="rId22"/>
    <p:sldId id="285" r:id="rId23"/>
    <p:sldId id="277" r:id="rId24"/>
    <p:sldId id="278" r:id="rId25"/>
    <p:sldId id="279" r:id="rId26"/>
    <p:sldId id="280" r:id="rId27"/>
  </p:sldIdLst>
  <p:sldSz cx="18288000" cy="10287000"/>
  <p:notesSz cx="6858000" cy="9144000"/>
  <p:embeddedFontLst>
    <p:embeddedFont>
      <p:font typeface="Canva Sans" panose="020B0604020202020204" charset="0"/>
      <p:regular r:id="rId28"/>
    </p:embeddedFont>
    <p:embeddedFont>
      <p:font typeface="Canva Sans Bold" panose="020B0604020202020204" charset="0"/>
      <p:regular r:id="rId29"/>
    </p:embeddedFont>
    <p:embeddedFont>
      <p:font typeface="HK Modular"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7" d="100"/>
          <a:sy n="77" d="100"/>
        </p:scale>
        <p:origin x="7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madeelbadar/bmicsv"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96500">
            <a:off x="9800342" y="1600542"/>
            <a:ext cx="8877067" cy="7545507"/>
          </a:xfrm>
          <a:custGeom>
            <a:avLst/>
            <a:gdLst/>
            <a:ahLst/>
            <a:cxnLst/>
            <a:rect l="l" t="t" r="r" b="b"/>
            <a:pathLst>
              <a:path w="8877067" h="7545507">
                <a:moveTo>
                  <a:pt x="0" y="0"/>
                </a:moveTo>
                <a:lnTo>
                  <a:pt x="8877066" y="0"/>
                </a:lnTo>
                <a:lnTo>
                  <a:pt x="8877066" y="7545507"/>
                </a:lnTo>
                <a:lnTo>
                  <a:pt x="0" y="754550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99337" y="3805320"/>
            <a:ext cx="8492722" cy="2974025"/>
          </a:xfrm>
          <a:prstGeom prst="rect">
            <a:avLst/>
          </a:prstGeom>
        </p:spPr>
        <p:txBody>
          <a:bodyPr lIns="0" tIns="0" rIns="0" bIns="0" rtlCol="0" anchor="t">
            <a:spAutoFit/>
          </a:bodyPr>
          <a:lstStyle/>
          <a:p>
            <a:pPr algn="ctr">
              <a:lnSpc>
                <a:spcPts val="11952"/>
              </a:lnSpc>
              <a:spcBef>
                <a:spcPct val="0"/>
              </a:spcBef>
            </a:pPr>
            <a:r>
              <a:rPr lang="en-US" sz="8537">
                <a:solidFill>
                  <a:srgbClr val="FFFFFF"/>
                </a:solidFill>
                <a:latin typeface="HK Modular"/>
              </a:rPr>
              <a:t>ACTIVE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3220955" y="4514740"/>
            <a:ext cx="11846090" cy="1257519"/>
          </a:xfrm>
          <a:prstGeom prst="rect">
            <a:avLst/>
          </a:prstGeom>
        </p:spPr>
        <p:txBody>
          <a:bodyPr wrap="square" lIns="0" tIns="0" rIns="0" bIns="0" rtlCol="0" anchor="t">
            <a:spAutoFit/>
          </a:bodyPr>
          <a:lstStyle/>
          <a:p>
            <a:pPr algn="ctr">
              <a:lnSpc>
                <a:spcPts val="10342"/>
              </a:lnSpc>
            </a:pPr>
            <a:r>
              <a:rPr lang="en-US" sz="7387" u="sng" dirty="0">
                <a:solidFill>
                  <a:srgbClr val="FFFFFF"/>
                </a:solidFill>
                <a:latin typeface="Canva Sans Bold"/>
              </a:rPr>
              <a:t>Before active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7908216" y="2398465"/>
            <a:ext cx="842127" cy="730759"/>
          </a:xfrm>
          <a:prstGeom prst="rect">
            <a:avLst/>
          </a:prstGeom>
        </p:spPr>
        <p:txBody>
          <a:bodyPr lIns="0" tIns="0" rIns="0" bIns="0" rtlCol="0" anchor="t">
            <a:spAutoFit/>
          </a:bodyPr>
          <a:lstStyle/>
          <a:p>
            <a:pPr algn="ctr">
              <a:lnSpc>
                <a:spcPts val="6043"/>
              </a:lnSpc>
            </a:pPr>
            <a:r>
              <a:rPr lang="en-US" sz="4316" dirty="0">
                <a:solidFill>
                  <a:srgbClr val="FFFFFF"/>
                </a:solidFill>
                <a:latin typeface="Canva Sans Bold"/>
              </a:rPr>
              <a:t>Iris</a:t>
            </a:r>
          </a:p>
        </p:txBody>
      </p:sp>
      <p:sp>
        <p:nvSpPr>
          <p:cNvPr id="3" name="TextBox 3"/>
          <p:cNvSpPr txBox="1"/>
          <p:nvPr/>
        </p:nvSpPr>
        <p:spPr>
          <a:xfrm>
            <a:off x="13393535" y="2398465"/>
            <a:ext cx="1544946" cy="730759"/>
          </a:xfrm>
          <a:prstGeom prst="rect">
            <a:avLst/>
          </a:prstGeom>
        </p:spPr>
        <p:txBody>
          <a:bodyPr lIns="0" tIns="0" rIns="0" bIns="0" rtlCol="0" anchor="t">
            <a:spAutoFit/>
          </a:bodyPr>
          <a:lstStyle/>
          <a:p>
            <a:pPr algn="ctr">
              <a:lnSpc>
                <a:spcPts val="6043"/>
              </a:lnSpc>
            </a:pPr>
            <a:r>
              <a:rPr lang="en-US" sz="4316">
                <a:solidFill>
                  <a:srgbClr val="FFFFFF"/>
                </a:solidFill>
                <a:latin typeface="Canva Sans Bold"/>
              </a:rPr>
              <a:t>Digits</a:t>
            </a:r>
          </a:p>
        </p:txBody>
      </p:sp>
      <p:sp>
        <p:nvSpPr>
          <p:cNvPr id="4" name="TextBox 4"/>
          <p:cNvSpPr txBox="1"/>
          <p:nvPr/>
        </p:nvSpPr>
        <p:spPr>
          <a:xfrm>
            <a:off x="1975097" y="3908199"/>
            <a:ext cx="3116619" cy="730759"/>
          </a:xfrm>
          <a:prstGeom prst="rect">
            <a:avLst/>
          </a:prstGeom>
        </p:spPr>
        <p:txBody>
          <a:bodyPr wrap="square" lIns="0" tIns="0" rIns="0" bIns="0" rtlCol="0" anchor="t">
            <a:spAutoFit/>
          </a:bodyPr>
          <a:lstStyle/>
          <a:p>
            <a:pPr algn="ctr">
              <a:lnSpc>
                <a:spcPts val="6043"/>
              </a:lnSpc>
            </a:pPr>
            <a:r>
              <a:rPr lang="en-US" sz="4316" dirty="0">
                <a:solidFill>
                  <a:srgbClr val="FFFFFF"/>
                </a:solidFill>
                <a:latin typeface="Canva Sans Bold"/>
              </a:rPr>
              <a:t>Accuracy</a:t>
            </a:r>
          </a:p>
        </p:txBody>
      </p:sp>
      <p:sp>
        <p:nvSpPr>
          <p:cNvPr id="5" name="TextBox 5"/>
          <p:cNvSpPr txBox="1"/>
          <p:nvPr/>
        </p:nvSpPr>
        <p:spPr>
          <a:xfrm>
            <a:off x="2046706" y="6743700"/>
            <a:ext cx="2968810" cy="730759"/>
          </a:xfrm>
          <a:prstGeom prst="rect">
            <a:avLst/>
          </a:prstGeom>
        </p:spPr>
        <p:txBody>
          <a:bodyPr wrap="square" lIns="0" tIns="0" rIns="0" bIns="0" rtlCol="0" anchor="t">
            <a:spAutoFit/>
          </a:bodyPr>
          <a:lstStyle/>
          <a:p>
            <a:pPr algn="ctr">
              <a:lnSpc>
                <a:spcPts val="6043"/>
              </a:lnSpc>
            </a:pPr>
            <a:r>
              <a:rPr lang="en-US" sz="4316" dirty="0">
                <a:solidFill>
                  <a:srgbClr val="FFFFFF"/>
                </a:solidFill>
                <a:latin typeface="Canva Sans Bold"/>
              </a:rPr>
              <a:t>F1-Score</a:t>
            </a:r>
          </a:p>
        </p:txBody>
      </p:sp>
      <p:sp>
        <p:nvSpPr>
          <p:cNvPr id="6" name="TextBox 6"/>
          <p:cNvSpPr txBox="1"/>
          <p:nvPr/>
        </p:nvSpPr>
        <p:spPr>
          <a:xfrm>
            <a:off x="7690554" y="3908199"/>
            <a:ext cx="1277453" cy="730759"/>
          </a:xfrm>
          <a:prstGeom prst="rect">
            <a:avLst/>
          </a:prstGeom>
        </p:spPr>
        <p:txBody>
          <a:bodyPr wrap="square" lIns="0" tIns="0" rIns="0" bIns="0" rtlCol="0" anchor="t">
            <a:spAutoFit/>
          </a:bodyPr>
          <a:lstStyle/>
          <a:p>
            <a:pPr algn="ctr">
              <a:lnSpc>
                <a:spcPts val="6043"/>
              </a:lnSpc>
            </a:pPr>
            <a:r>
              <a:rPr lang="en-US" sz="4316" dirty="0">
                <a:solidFill>
                  <a:srgbClr val="FFFFFF"/>
                </a:solidFill>
                <a:latin typeface="Canva Sans Bold"/>
              </a:rPr>
              <a:t>%98</a:t>
            </a:r>
          </a:p>
        </p:txBody>
      </p:sp>
      <p:sp>
        <p:nvSpPr>
          <p:cNvPr id="7" name="TextBox 7"/>
          <p:cNvSpPr txBox="1"/>
          <p:nvPr/>
        </p:nvSpPr>
        <p:spPr>
          <a:xfrm>
            <a:off x="13589996" y="3691400"/>
            <a:ext cx="1712520" cy="730759"/>
          </a:xfrm>
          <a:prstGeom prst="rect">
            <a:avLst/>
          </a:prstGeom>
        </p:spPr>
        <p:txBody>
          <a:bodyPr wrap="square" lIns="0" tIns="0" rIns="0" bIns="0" rtlCol="0" anchor="t">
            <a:spAutoFit/>
          </a:bodyPr>
          <a:lstStyle/>
          <a:p>
            <a:pPr algn="ctr">
              <a:lnSpc>
                <a:spcPts val="6043"/>
              </a:lnSpc>
            </a:pPr>
            <a:r>
              <a:rPr lang="en-US" sz="4316" dirty="0">
                <a:solidFill>
                  <a:srgbClr val="FFFFFF"/>
                </a:solidFill>
                <a:latin typeface="Canva Sans Bold"/>
              </a:rPr>
              <a:t>%93</a:t>
            </a:r>
          </a:p>
        </p:txBody>
      </p:sp>
      <p:sp>
        <p:nvSpPr>
          <p:cNvPr id="8" name="TextBox 8"/>
          <p:cNvSpPr txBox="1"/>
          <p:nvPr/>
        </p:nvSpPr>
        <p:spPr>
          <a:xfrm>
            <a:off x="7487154" y="6743700"/>
            <a:ext cx="1573804" cy="719941"/>
          </a:xfrm>
          <a:prstGeom prst="rect">
            <a:avLst/>
          </a:prstGeom>
        </p:spPr>
        <p:txBody>
          <a:bodyPr wrap="square" lIns="0" tIns="0" rIns="0" bIns="0" rtlCol="0" anchor="t">
            <a:spAutoFit/>
          </a:bodyPr>
          <a:lstStyle/>
          <a:p>
            <a:pPr algn="ctr">
              <a:lnSpc>
                <a:spcPts val="6043"/>
              </a:lnSpc>
            </a:pPr>
            <a:r>
              <a:rPr lang="en-US" sz="4316" dirty="0">
                <a:solidFill>
                  <a:srgbClr val="FFFFFF"/>
                </a:solidFill>
                <a:latin typeface="Canva Sans Bold"/>
              </a:rPr>
              <a:t>~%98</a:t>
            </a:r>
          </a:p>
        </p:txBody>
      </p:sp>
      <p:sp>
        <p:nvSpPr>
          <p:cNvPr id="9" name="TextBox 9"/>
          <p:cNvSpPr txBox="1"/>
          <p:nvPr/>
        </p:nvSpPr>
        <p:spPr>
          <a:xfrm>
            <a:off x="13106400" y="6743700"/>
            <a:ext cx="2474520" cy="730759"/>
          </a:xfrm>
          <a:prstGeom prst="rect">
            <a:avLst/>
          </a:prstGeom>
        </p:spPr>
        <p:txBody>
          <a:bodyPr wrap="square" lIns="0" tIns="0" rIns="0" bIns="0" rtlCol="0" anchor="t">
            <a:spAutoFit/>
          </a:bodyPr>
          <a:lstStyle/>
          <a:p>
            <a:pPr algn="ctr">
              <a:lnSpc>
                <a:spcPts val="6043"/>
              </a:lnSpc>
            </a:pPr>
            <a:r>
              <a:rPr lang="en-US" sz="4316" dirty="0">
                <a:solidFill>
                  <a:srgbClr val="FFFFFF"/>
                </a:solidFill>
                <a:latin typeface="Canva Sans Bold"/>
              </a:rPr>
              <a:t>~%93</a:t>
            </a:r>
          </a:p>
        </p:txBody>
      </p:sp>
      <p:pic>
        <p:nvPicPr>
          <p:cNvPr id="10" name="Picture 9">
            <a:extLst>
              <a:ext uri="{FF2B5EF4-FFF2-40B4-BE49-F238E27FC236}">
                <a16:creationId xmlns:a16="http://schemas.microsoft.com/office/drawing/2014/main" id="{8EA7AA0A-D3CA-1621-ABF4-8028980A8B7A}"/>
              </a:ext>
            </a:extLst>
          </p:cNvPr>
          <p:cNvPicPr>
            <a:picLocks noChangeAspect="1"/>
          </p:cNvPicPr>
          <p:nvPr/>
        </p:nvPicPr>
        <p:blipFill>
          <a:blip r:embed="rId2"/>
          <a:stretch>
            <a:fillRect/>
          </a:stretch>
        </p:blipFill>
        <p:spPr>
          <a:xfrm>
            <a:off x="4823871" y="164705"/>
            <a:ext cx="8474174" cy="10729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3993444" y="4443303"/>
            <a:ext cx="9730222" cy="1257519"/>
          </a:xfrm>
          <a:prstGeom prst="rect">
            <a:avLst/>
          </a:prstGeom>
        </p:spPr>
        <p:txBody>
          <a:bodyPr lIns="0" tIns="0" rIns="0" bIns="0" rtlCol="0" anchor="t">
            <a:spAutoFit/>
          </a:bodyPr>
          <a:lstStyle/>
          <a:p>
            <a:pPr algn="ctr">
              <a:lnSpc>
                <a:spcPts val="10342"/>
              </a:lnSpc>
            </a:pPr>
            <a:r>
              <a:rPr lang="en-US" sz="7387" u="sng">
                <a:solidFill>
                  <a:srgbClr val="FFFFFF"/>
                </a:solidFill>
                <a:latin typeface="Canva Sans Bold"/>
              </a:rPr>
              <a:t>After Active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1028700" y="2470155"/>
            <a:ext cx="6788145" cy="6788145"/>
          </a:xfrm>
          <a:custGeom>
            <a:avLst/>
            <a:gdLst/>
            <a:ahLst/>
            <a:cxnLst/>
            <a:rect l="l" t="t" r="r" b="b"/>
            <a:pathLst>
              <a:path w="6788145" h="6788145">
                <a:moveTo>
                  <a:pt x="0" y="0"/>
                </a:moveTo>
                <a:lnTo>
                  <a:pt x="6788145" y="0"/>
                </a:lnTo>
                <a:lnTo>
                  <a:pt x="6788145" y="6788145"/>
                </a:lnTo>
                <a:lnTo>
                  <a:pt x="0" y="6788145"/>
                </a:lnTo>
                <a:lnTo>
                  <a:pt x="0" y="0"/>
                </a:lnTo>
                <a:close/>
              </a:path>
            </a:pathLst>
          </a:custGeom>
          <a:blipFill>
            <a:blip r:embed="rId2"/>
            <a:stretch>
              <a:fillRect/>
            </a:stretch>
          </a:blipFill>
        </p:spPr>
        <p:txBody>
          <a:bodyPr/>
          <a:lstStyle/>
          <a:p>
            <a:endParaRPr lang="en-US"/>
          </a:p>
        </p:txBody>
      </p:sp>
      <p:sp>
        <p:nvSpPr>
          <p:cNvPr id="3" name="Freeform 3"/>
          <p:cNvSpPr/>
          <p:nvPr/>
        </p:nvSpPr>
        <p:spPr>
          <a:xfrm>
            <a:off x="10585455" y="2752730"/>
            <a:ext cx="6788145" cy="6788145"/>
          </a:xfrm>
          <a:custGeom>
            <a:avLst/>
            <a:gdLst/>
            <a:ahLst/>
            <a:cxnLst/>
            <a:rect l="l" t="t" r="r" b="b"/>
            <a:pathLst>
              <a:path w="6788145" h="6788145">
                <a:moveTo>
                  <a:pt x="0" y="0"/>
                </a:moveTo>
                <a:lnTo>
                  <a:pt x="6788145" y="0"/>
                </a:lnTo>
                <a:lnTo>
                  <a:pt x="6788145" y="6788145"/>
                </a:lnTo>
                <a:lnTo>
                  <a:pt x="0" y="678814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410200" y="57150"/>
            <a:ext cx="8476357" cy="679450"/>
          </a:xfrm>
          <a:prstGeom prst="rect">
            <a:avLst/>
          </a:prstGeom>
        </p:spPr>
        <p:txBody>
          <a:bodyPr lIns="0" tIns="0" rIns="0" bIns="0" rtlCol="0" anchor="t">
            <a:spAutoFit/>
          </a:bodyPr>
          <a:lstStyle/>
          <a:p>
            <a:pPr algn="ctr">
              <a:lnSpc>
                <a:spcPts val="5599"/>
              </a:lnSpc>
              <a:spcBef>
                <a:spcPct val="0"/>
              </a:spcBef>
            </a:pPr>
            <a:r>
              <a:rPr lang="en-US" sz="3999" u="sng" dirty="0">
                <a:solidFill>
                  <a:srgbClr val="FFFFFF"/>
                </a:solidFill>
                <a:latin typeface="Canva Sans Bold"/>
              </a:rPr>
              <a:t>Results on Balanced Datasets</a:t>
            </a:r>
          </a:p>
        </p:txBody>
      </p:sp>
      <p:sp>
        <p:nvSpPr>
          <p:cNvPr id="5" name="TextBox 5"/>
          <p:cNvSpPr txBox="1"/>
          <p:nvPr/>
        </p:nvSpPr>
        <p:spPr>
          <a:xfrm>
            <a:off x="6775741" y="1404940"/>
            <a:ext cx="5043389"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FFFFFF"/>
                </a:solidFill>
                <a:latin typeface="Canva Sans Bold"/>
              </a:rPr>
              <a:t>Random Sampling</a:t>
            </a:r>
          </a:p>
        </p:txBody>
      </p:sp>
      <p:sp>
        <p:nvSpPr>
          <p:cNvPr id="6" name="TextBox 6"/>
          <p:cNvSpPr txBox="1"/>
          <p:nvPr/>
        </p:nvSpPr>
        <p:spPr>
          <a:xfrm>
            <a:off x="3348689" y="1571630"/>
            <a:ext cx="2839492"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Iris Dataset</a:t>
            </a:r>
          </a:p>
        </p:txBody>
      </p:sp>
      <p:sp>
        <p:nvSpPr>
          <p:cNvPr id="7" name="TextBox 7"/>
          <p:cNvSpPr txBox="1"/>
          <p:nvPr/>
        </p:nvSpPr>
        <p:spPr>
          <a:xfrm>
            <a:off x="12406690" y="1571630"/>
            <a:ext cx="3730526"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Digits Dataset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1028700" y="2118163"/>
            <a:ext cx="7140137" cy="7140137"/>
          </a:xfrm>
          <a:custGeom>
            <a:avLst/>
            <a:gdLst/>
            <a:ahLst/>
            <a:cxnLst/>
            <a:rect l="l" t="t" r="r" b="b"/>
            <a:pathLst>
              <a:path w="7140137" h="7140137">
                <a:moveTo>
                  <a:pt x="0" y="0"/>
                </a:moveTo>
                <a:lnTo>
                  <a:pt x="7140137" y="0"/>
                </a:lnTo>
                <a:lnTo>
                  <a:pt x="7140137" y="7140137"/>
                </a:lnTo>
                <a:lnTo>
                  <a:pt x="0" y="7140137"/>
                </a:lnTo>
                <a:lnTo>
                  <a:pt x="0" y="0"/>
                </a:lnTo>
                <a:close/>
              </a:path>
            </a:pathLst>
          </a:custGeom>
          <a:blipFill>
            <a:blip r:embed="rId2"/>
            <a:stretch>
              <a:fillRect/>
            </a:stretch>
          </a:blipFill>
        </p:spPr>
        <p:txBody>
          <a:bodyPr/>
          <a:lstStyle/>
          <a:p>
            <a:endParaRPr lang="en-US"/>
          </a:p>
        </p:txBody>
      </p:sp>
      <p:sp>
        <p:nvSpPr>
          <p:cNvPr id="3" name="Freeform 3"/>
          <p:cNvSpPr/>
          <p:nvPr/>
        </p:nvSpPr>
        <p:spPr>
          <a:xfrm>
            <a:off x="10119165" y="2219016"/>
            <a:ext cx="7039284" cy="7039284"/>
          </a:xfrm>
          <a:custGeom>
            <a:avLst/>
            <a:gdLst/>
            <a:ahLst/>
            <a:cxnLst/>
            <a:rect l="l" t="t" r="r" b="b"/>
            <a:pathLst>
              <a:path w="7039284" h="7039284">
                <a:moveTo>
                  <a:pt x="0" y="0"/>
                </a:moveTo>
                <a:lnTo>
                  <a:pt x="7039284" y="0"/>
                </a:lnTo>
                <a:lnTo>
                  <a:pt x="7039284" y="7039284"/>
                </a:lnTo>
                <a:lnTo>
                  <a:pt x="0" y="703928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547783" y="650875"/>
            <a:ext cx="5192435" cy="6794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Canva Sans Bold"/>
              </a:rPr>
              <a:t>Query By Committee</a:t>
            </a:r>
          </a:p>
        </p:txBody>
      </p:sp>
      <p:sp>
        <p:nvSpPr>
          <p:cNvPr id="5" name="TextBox 5"/>
          <p:cNvSpPr txBox="1"/>
          <p:nvPr/>
        </p:nvSpPr>
        <p:spPr>
          <a:xfrm>
            <a:off x="2850629" y="1254125"/>
            <a:ext cx="2839492" cy="67945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Canva Sans Bold"/>
              </a:rPr>
              <a:t>Iris Dataset</a:t>
            </a:r>
          </a:p>
        </p:txBody>
      </p:sp>
      <p:sp>
        <p:nvSpPr>
          <p:cNvPr id="6" name="TextBox 6"/>
          <p:cNvSpPr txBox="1"/>
          <p:nvPr/>
        </p:nvSpPr>
        <p:spPr>
          <a:xfrm>
            <a:off x="12231737" y="1254125"/>
            <a:ext cx="3730526" cy="67945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Canva Sans Bold"/>
              </a:rPr>
              <a:t>Digits Dataset  </a:t>
            </a:r>
          </a:p>
        </p:txBody>
      </p:sp>
      <p:pic>
        <p:nvPicPr>
          <p:cNvPr id="7" name="Picture 6">
            <a:extLst>
              <a:ext uri="{FF2B5EF4-FFF2-40B4-BE49-F238E27FC236}">
                <a16:creationId xmlns:a16="http://schemas.microsoft.com/office/drawing/2014/main" id="{1D3408A4-C22E-04B1-ACD9-0F0A72912353}"/>
              </a:ext>
            </a:extLst>
          </p:cNvPr>
          <p:cNvPicPr>
            <a:picLocks noChangeAspect="1"/>
          </p:cNvPicPr>
          <p:nvPr/>
        </p:nvPicPr>
        <p:blipFill>
          <a:blip r:embed="rId4"/>
          <a:stretch>
            <a:fillRect/>
          </a:stretch>
        </p:blipFill>
        <p:spPr>
          <a:xfrm>
            <a:off x="4419600" y="-70208"/>
            <a:ext cx="8474174" cy="10729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1028700" y="350769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2"/>
            <a:stretch>
              <a:fillRect/>
            </a:stretch>
          </a:blipFill>
        </p:spPr>
        <p:txBody>
          <a:bodyPr/>
          <a:lstStyle/>
          <a:p>
            <a:endParaRPr lang="en-US"/>
          </a:p>
        </p:txBody>
      </p:sp>
      <p:sp>
        <p:nvSpPr>
          <p:cNvPr id="3" name="Freeform 3"/>
          <p:cNvSpPr/>
          <p:nvPr/>
        </p:nvSpPr>
        <p:spPr>
          <a:xfrm>
            <a:off x="11508692" y="350769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3"/>
            <a:stretch>
              <a:fillRect/>
            </a:stretch>
          </a:blipFill>
        </p:spPr>
        <p:txBody>
          <a:bodyPr/>
          <a:lstStyle/>
          <a:p>
            <a:endParaRPr lang="en-US" dirty="0"/>
          </a:p>
        </p:txBody>
      </p:sp>
      <p:sp>
        <p:nvSpPr>
          <p:cNvPr id="4" name="TextBox 4"/>
          <p:cNvSpPr txBox="1"/>
          <p:nvPr/>
        </p:nvSpPr>
        <p:spPr>
          <a:xfrm>
            <a:off x="3801427" y="952500"/>
            <a:ext cx="10685145" cy="6794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Canva Sans Bold"/>
              </a:rPr>
              <a:t>Uncertainty Sampling with Least Confident</a:t>
            </a:r>
          </a:p>
        </p:txBody>
      </p:sp>
      <p:sp>
        <p:nvSpPr>
          <p:cNvPr id="5" name="TextBox 5"/>
          <p:cNvSpPr txBox="1"/>
          <p:nvPr/>
        </p:nvSpPr>
        <p:spPr>
          <a:xfrm>
            <a:off x="2775510" y="2722375"/>
            <a:ext cx="2839492"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Iris Dataset</a:t>
            </a:r>
          </a:p>
        </p:txBody>
      </p:sp>
      <p:sp>
        <p:nvSpPr>
          <p:cNvPr id="6" name="TextBox 6"/>
          <p:cNvSpPr txBox="1"/>
          <p:nvPr/>
        </p:nvSpPr>
        <p:spPr>
          <a:xfrm>
            <a:off x="12621310" y="2722375"/>
            <a:ext cx="3730526"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Digits Dataset  </a:t>
            </a:r>
          </a:p>
        </p:txBody>
      </p:sp>
      <p:pic>
        <p:nvPicPr>
          <p:cNvPr id="7" name="Picture 6">
            <a:extLst>
              <a:ext uri="{FF2B5EF4-FFF2-40B4-BE49-F238E27FC236}">
                <a16:creationId xmlns:a16="http://schemas.microsoft.com/office/drawing/2014/main" id="{C2E3939E-3A39-5A61-4BE4-24BF6037FDB5}"/>
              </a:ext>
            </a:extLst>
          </p:cNvPr>
          <p:cNvPicPr>
            <a:picLocks noChangeAspect="1"/>
          </p:cNvPicPr>
          <p:nvPr/>
        </p:nvPicPr>
        <p:blipFill>
          <a:blip r:embed="rId4"/>
          <a:stretch>
            <a:fillRect/>
          </a:stretch>
        </p:blipFill>
        <p:spPr>
          <a:xfrm>
            <a:off x="4479826" y="21535"/>
            <a:ext cx="8474174" cy="107298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1031192" y="350769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2"/>
            <a:stretch>
              <a:fillRect/>
            </a:stretch>
          </a:blipFill>
        </p:spPr>
        <p:txBody>
          <a:bodyPr/>
          <a:lstStyle/>
          <a:p>
            <a:endParaRPr lang="en-US" dirty="0"/>
          </a:p>
        </p:txBody>
      </p:sp>
      <p:sp>
        <p:nvSpPr>
          <p:cNvPr id="3" name="Freeform 3"/>
          <p:cNvSpPr/>
          <p:nvPr/>
        </p:nvSpPr>
        <p:spPr>
          <a:xfrm>
            <a:off x="11546792" y="350769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3"/>
            <a:stretch>
              <a:fillRect/>
            </a:stretch>
          </a:blipFill>
        </p:spPr>
        <p:txBody>
          <a:bodyPr/>
          <a:lstStyle/>
          <a:p>
            <a:endParaRPr lang="en-US" dirty="0"/>
          </a:p>
        </p:txBody>
      </p:sp>
      <p:sp>
        <p:nvSpPr>
          <p:cNvPr id="4" name="TextBox 4"/>
          <p:cNvSpPr txBox="1"/>
          <p:nvPr/>
        </p:nvSpPr>
        <p:spPr>
          <a:xfrm>
            <a:off x="3705344" y="952500"/>
            <a:ext cx="10877312" cy="6794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Canva Sans Bold"/>
              </a:rPr>
              <a:t>Uncertainty Sampling with Margin Sampling</a:t>
            </a:r>
          </a:p>
        </p:txBody>
      </p:sp>
      <p:sp>
        <p:nvSpPr>
          <p:cNvPr id="5" name="TextBox 5"/>
          <p:cNvSpPr txBox="1"/>
          <p:nvPr/>
        </p:nvSpPr>
        <p:spPr>
          <a:xfrm>
            <a:off x="2820761" y="2722375"/>
            <a:ext cx="2839492"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Iris Dataset</a:t>
            </a:r>
          </a:p>
        </p:txBody>
      </p:sp>
      <p:sp>
        <p:nvSpPr>
          <p:cNvPr id="6" name="TextBox 6"/>
          <p:cNvSpPr txBox="1"/>
          <p:nvPr/>
        </p:nvSpPr>
        <p:spPr>
          <a:xfrm>
            <a:off x="12717393" y="2722375"/>
            <a:ext cx="3730526"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Digits Dataset  </a:t>
            </a:r>
          </a:p>
        </p:txBody>
      </p:sp>
      <p:pic>
        <p:nvPicPr>
          <p:cNvPr id="7" name="Picture 6">
            <a:extLst>
              <a:ext uri="{FF2B5EF4-FFF2-40B4-BE49-F238E27FC236}">
                <a16:creationId xmlns:a16="http://schemas.microsoft.com/office/drawing/2014/main" id="{5080F733-C201-B1F1-A65A-6764BFADC012}"/>
              </a:ext>
            </a:extLst>
          </p:cNvPr>
          <p:cNvPicPr>
            <a:picLocks noChangeAspect="1"/>
          </p:cNvPicPr>
          <p:nvPr/>
        </p:nvPicPr>
        <p:blipFill>
          <a:blip r:embed="rId4"/>
          <a:stretch>
            <a:fillRect/>
          </a:stretch>
        </p:blipFill>
        <p:spPr>
          <a:xfrm>
            <a:off x="4419600" y="31474"/>
            <a:ext cx="8474174" cy="10729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1038225" y="350769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2"/>
            <a:stretch>
              <a:fillRect/>
            </a:stretch>
          </a:blipFill>
        </p:spPr>
        <p:txBody>
          <a:bodyPr/>
          <a:lstStyle/>
          <a:p>
            <a:endParaRPr lang="en-US"/>
          </a:p>
        </p:txBody>
      </p:sp>
      <p:sp>
        <p:nvSpPr>
          <p:cNvPr id="3" name="Freeform 3"/>
          <p:cNvSpPr/>
          <p:nvPr/>
        </p:nvSpPr>
        <p:spPr>
          <a:xfrm>
            <a:off x="11508692" y="3507692"/>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782741" y="952500"/>
            <a:ext cx="8722519" cy="6794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Canva Sans Bold"/>
              </a:rPr>
              <a:t>Uncertainty Sampling with Entropy</a:t>
            </a:r>
          </a:p>
        </p:txBody>
      </p:sp>
      <p:sp>
        <p:nvSpPr>
          <p:cNvPr id="5" name="TextBox 5"/>
          <p:cNvSpPr txBox="1"/>
          <p:nvPr/>
        </p:nvSpPr>
        <p:spPr>
          <a:xfrm>
            <a:off x="2558604" y="2722375"/>
            <a:ext cx="2839492"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Iris Dataset</a:t>
            </a:r>
          </a:p>
        </p:txBody>
      </p:sp>
      <p:sp>
        <p:nvSpPr>
          <p:cNvPr id="6" name="TextBox 6"/>
          <p:cNvSpPr txBox="1"/>
          <p:nvPr/>
        </p:nvSpPr>
        <p:spPr>
          <a:xfrm>
            <a:off x="12705990" y="2722375"/>
            <a:ext cx="3730526"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Digits Dataset  </a:t>
            </a:r>
          </a:p>
        </p:txBody>
      </p:sp>
      <p:pic>
        <p:nvPicPr>
          <p:cNvPr id="7" name="Picture 6">
            <a:extLst>
              <a:ext uri="{FF2B5EF4-FFF2-40B4-BE49-F238E27FC236}">
                <a16:creationId xmlns:a16="http://schemas.microsoft.com/office/drawing/2014/main" id="{1CD09E02-993E-7940-9A8C-173733F97516}"/>
              </a:ext>
            </a:extLst>
          </p:cNvPr>
          <p:cNvPicPr>
            <a:picLocks noChangeAspect="1"/>
          </p:cNvPicPr>
          <p:nvPr/>
        </p:nvPicPr>
        <p:blipFill>
          <a:blip r:embed="rId4"/>
          <a:stretch>
            <a:fillRect/>
          </a:stretch>
        </p:blipFill>
        <p:spPr>
          <a:xfrm>
            <a:off x="4479826" y="0"/>
            <a:ext cx="8474174" cy="10729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Iris Dataset</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946404" y="4210812"/>
            <a:ext cx="5143500" cy="51160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t>Accuracies for dataset: Iris</a:t>
            </a:r>
          </a:p>
          <a:p>
            <a:pPr indent="-228600">
              <a:lnSpc>
                <a:spcPct val="90000"/>
              </a:lnSpc>
              <a:spcAft>
                <a:spcPts val="600"/>
              </a:spcAft>
              <a:buFont typeface="Arial" panose="020B0604020202020204" pitchFamily="34" charset="0"/>
              <a:buChar char="•"/>
            </a:pPr>
            <a:r>
              <a:rPr lang="en-US" dirty="0"/>
              <a:t>  Method: </a:t>
            </a:r>
            <a:r>
              <a:rPr lang="en-US" dirty="0" err="1"/>
              <a:t>margin_sampling</a:t>
            </a:r>
            <a:r>
              <a:rPr lang="en-US" dirty="0"/>
              <a:t>, Accuracy: 1.0000</a:t>
            </a:r>
          </a:p>
          <a:p>
            <a:pPr indent="-228600">
              <a:lnSpc>
                <a:spcPct val="90000"/>
              </a:lnSpc>
              <a:spcAft>
                <a:spcPts val="600"/>
              </a:spcAft>
              <a:buFont typeface="Arial" panose="020B0604020202020204" pitchFamily="34" charset="0"/>
              <a:buChar char="•"/>
            </a:pPr>
            <a:r>
              <a:rPr lang="en-US" dirty="0"/>
              <a:t>  Method: entropy, Accuracy: 1.0000</a:t>
            </a:r>
          </a:p>
          <a:p>
            <a:pPr indent="-228600">
              <a:lnSpc>
                <a:spcPct val="90000"/>
              </a:lnSpc>
              <a:spcAft>
                <a:spcPts val="600"/>
              </a:spcAft>
              <a:buFont typeface="Arial" panose="020B0604020202020204" pitchFamily="34" charset="0"/>
              <a:buChar char="•"/>
            </a:pPr>
            <a:r>
              <a:rPr lang="en-US" dirty="0"/>
              <a:t>  Method: </a:t>
            </a:r>
            <a:r>
              <a:rPr lang="en-US" dirty="0" err="1"/>
              <a:t>least_confident</a:t>
            </a:r>
            <a:r>
              <a:rPr lang="en-US" dirty="0"/>
              <a:t>, Accuracy: 1.0000</a:t>
            </a:r>
          </a:p>
          <a:p>
            <a:pPr indent="-228600">
              <a:lnSpc>
                <a:spcPct val="90000"/>
              </a:lnSpc>
              <a:spcAft>
                <a:spcPts val="600"/>
              </a:spcAft>
              <a:buFont typeface="Arial" panose="020B0604020202020204" pitchFamily="34" charset="0"/>
              <a:buChar char="•"/>
            </a:pPr>
            <a:r>
              <a:rPr lang="en-US" dirty="0"/>
              <a:t>  Method: </a:t>
            </a:r>
            <a:r>
              <a:rPr lang="en-US" dirty="0" err="1"/>
              <a:t>random_sampling</a:t>
            </a:r>
            <a:r>
              <a:rPr lang="en-US" dirty="0"/>
              <a:t>, Accuracy: 0.9867</a:t>
            </a:r>
          </a:p>
          <a:p>
            <a:pPr indent="-228600">
              <a:lnSpc>
                <a:spcPct val="90000"/>
              </a:lnSpc>
              <a:spcAft>
                <a:spcPts val="600"/>
              </a:spcAft>
              <a:buFont typeface="Arial" panose="020B0604020202020204" pitchFamily="34" charset="0"/>
              <a:buChar char="•"/>
            </a:pPr>
            <a:r>
              <a:rPr lang="en-US" dirty="0"/>
              <a:t>  Method: </a:t>
            </a:r>
            <a:r>
              <a:rPr lang="en-US" dirty="0" err="1"/>
              <a:t>KL_divergence</a:t>
            </a:r>
            <a:r>
              <a:rPr lang="en-US" dirty="0"/>
              <a:t>, Accuracy: 1.0000</a:t>
            </a:r>
          </a:p>
          <a:p>
            <a:pPr>
              <a:lnSpc>
                <a:spcPct val="90000"/>
              </a:lnSpc>
              <a:spcAft>
                <a:spcPts val="600"/>
              </a:spcAft>
            </a:pPr>
            <a:endParaRPr lang="en-US" dirty="0"/>
          </a:p>
          <a:p>
            <a:pPr indent="-228600">
              <a:lnSpc>
                <a:spcPct val="90000"/>
              </a:lnSpc>
              <a:spcAft>
                <a:spcPts val="600"/>
              </a:spcAft>
              <a:buFont typeface="Arial" panose="020B0604020202020204" pitchFamily="34" charset="0"/>
              <a:buChar char="•"/>
            </a:pPr>
            <a:r>
              <a:rPr lang="en-US" dirty="0"/>
              <a:t>F1-Scores for dataset: Iris</a:t>
            </a:r>
          </a:p>
          <a:p>
            <a:pPr indent="-228600">
              <a:lnSpc>
                <a:spcPct val="90000"/>
              </a:lnSpc>
              <a:spcAft>
                <a:spcPts val="600"/>
              </a:spcAft>
              <a:buFont typeface="Arial" panose="020B0604020202020204" pitchFamily="34" charset="0"/>
              <a:buChar char="•"/>
            </a:pPr>
            <a:r>
              <a:rPr lang="en-US" dirty="0"/>
              <a:t>  Method: </a:t>
            </a:r>
            <a:r>
              <a:rPr lang="en-US" dirty="0" err="1"/>
              <a:t>margin_sampling</a:t>
            </a:r>
            <a:r>
              <a:rPr lang="en-US" dirty="0"/>
              <a:t>, F1: 1.0000</a:t>
            </a:r>
          </a:p>
          <a:p>
            <a:pPr indent="-228600">
              <a:lnSpc>
                <a:spcPct val="90000"/>
              </a:lnSpc>
              <a:spcAft>
                <a:spcPts val="600"/>
              </a:spcAft>
              <a:buFont typeface="Arial" panose="020B0604020202020204" pitchFamily="34" charset="0"/>
              <a:buChar char="•"/>
            </a:pPr>
            <a:r>
              <a:rPr lang="en-US" dirty="0"/>
              <a:t>  Method: entropy, F1: 1.0000</a:t>
            </a:r>
          </a:p>
          <a:p>
            <a:pPr indent="-228600">
              <a:lnSpc>
                <a:spcPct val="90000"/>
              </a:lnSpc>
              <a:spcAft>
                <a:spcPts val="600"/>
              </a:spcAft>
              <a:buFont typeface="Arial" panose="020B0604020202020204" pitchFamily="34" charset="0"/>
              <a:buChar char="•"/>
            </a:pPr>
            <a:r>
              <a:rPr lang="en-US" dirty="0"/>
              <a:t>  Method: </a:t>
            </a:r>
            <a:r>
              <a:rPr lang="en-US" dirty="0" err="1"/>
              <a:t>least_confident</a:t>
            </a:r>
            <a:r>
              <a:rPr lang="en-US" dirty="0"/>
              <a:t>, F1: 1.0000</a:t>
            </a:r>
          </a:p>
          <a:p>
            <a:pPr indent="-228600">
              <a:lnSpc>
                <a:spcPct val="90000"/>
              </a:lnSpc>
              <a:spcAft>
                <a:spcPts val="600"/>
              </a:spcAft>
              <a:buFont typeface="Arial" panose="020B0604020202020204" pitchFamily="34" charset="0"/>
              <a:buChar char="•"/>
            </a:pPr>
            <a:r>
              <a:rPr lang="en-US" dirty="0"/>
              <a:t>  Method: </a:t>
            </a:r>
            <a:r>
              <a:rPr lang="en-US" dirty="0" err="1"/>
              <a:t>random_sampling</a:t>
            </a:r>
            <a:r>
              <a:rPr lang="en-US" dirty="0"/>
              <a:t>, F1: 0.9867</a:t>
            </a:r>
          </a:p>
          <a:p>
            <a:pPr indent="-228600">
              <a:lnSpc>
                <a:spcPct val="90000"/>
              </a:lnSpc>
              <a:spcAft>
                <a:spcPts val="600"/>
              </a:spcAft>
              <a:buFont typeface="Arial" panose="020B0604020202020204" pitchFamily="34" charset="0"/>
              <a:buChar char="•"/>
            </a:pPr>
            <a:r>
              <a:rPr lang="en-US" dirty="0"/>
              <a:t>  Method: </a:t>
            </a:r>
            <a:r>
              <a:rPr lang="en-US" dirty="0" err="1"/>
              <a:t>KL_divergence</a:t>
            </a:r>
            <a:r>
              <a:rPr lang="en-US" dirty="0"/>
              <a:t>, F1: 1.0000</a:t>
            </a:r>
          </a:p>
        </p:txBody>
      </p:sp>
      <p:pic>
        <p:nvPicPr>
          <p:cNvPr id="6" name="Picture 5" descr="A graph with different colored lines&#10;&#10;Description automatically generated">
            <a:extLst>
              <a:ext uri="{FF2B5EF4-FFF2-40B4-BE49-F238E27FC236}">
                <a16:creationId xmlns:a16="http://schemas.microsoft.com/office/drawing/2014/main" id="{B1819DC4-2773-ACA1-09CB-2B957F674C1B}"/>
              </a:ext>
            </a:extLst>
          </p:cNvPr>
          <p:cNvPicPr>
            <a:picLocks noChangeAspect="1"/>
          </p:cNvPicPr>
          <p:nvPr/>
        </p:nvPicPr>
        <p:blipFill>
          <a:blip r:embed="rId2"/>
          <a:stretch>
            <a:fillRect/>
          </a:stretch>
        </p:blipFill>
        <p:spPr>
          <a:xfrm>
            <a:off x="6981444" y="1790882"/>
            <a:ext cx="10355580" cy="67052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46404" y="960120"/>
            <a:ext cx="7228332" cy="22219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Digits Dataset  </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559302"/>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946404" y="3991356"/>
            <a:ext cx="7228332" cy="532180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t>Accuracies for dataset: Digits</a:t>
            </a:r>
          </a:p>
          <a:p>
            <a:pPr indent="-228600">
              <a:lnSpc>
                <a:spcPct val="90000"/>
              </a:lnSpc>
              <a:spcAft>
                <a:spcPts val="600"/>
              </a:spcAft>
              <a:buFont typeface="Arial" panose="020B0604020202020204" pitchFamily="34" charset="0"/>
              <a:buChar char="•"/>
            </a:pPr>
            <a:r>
              <a:rPr lang="en-US" dirty="0"/>
              <a:t>  Method: </a:t>
            </a:r>
            <a:r>
              <a:rPr lang="en-US" dirty="0" err="1"/>
              <a:t>margin_sampling</a:t>
            </a:r>
            <a:r>
              <a:rPr lang="en-US" dirty="0"/>
              <a:t>, Accuracy: 0.9382</a:t>
            </a:r>
          </a:p>
          <a:p>
            <a:pPr indent="-228600">
              <a:lnSpc>
                <a:spcPct val="90000"/>
              </a:lnSpc>
              <a:spcAft>
                <a:spcPts val="600"/>
              </a:spcAft>
              <a:buFont typeface="Arial" panose="020B0604020202020204" pitchFamily="34" charset="0"/>
              <a:buChar char="•"/>
            </a:pPr>
            <a:r>
              <a:rPr lang="en-US" dirty="0"/>
              <a:t>  Method: entropy, Accuracy: 0.8859</a:t>
            </a:r>
          </a:p>
          <a:p>
            <a:pPr indent="-228600">
              <a:lnSpc>
                <a:spcPct val="90000"/>
              </a:lnSpc>
              <a:spcAft>
                <a:spcPts val="600"/>
              </a:spcAft>
              <a:buFont typeface="Arial" panose="020B0604020202020204" pitchFamily="34" charset="0"/>
              <a:buChar char="•"/>
            </a:pPr>
            <a:r>
              <a:rPr lang="en-US" dirty="0"/>
              <a:t>  Method: </a:t>
            </a:r>
            <a:r>
              <a:rPr lang="en-US" dirty="0" err="1"/>
              <a:t>least_confident</a:t>
            </a:r>
            <a:r>
              <a:rPr lang="en-US" dirty="0"/>
              <a:t>, Accuracy: 0.9015</a:t>
            </a:r>
          </a:p>
          <a:p>
            <a:pPr indent="-228600">
              <a:lnSpc>
                <a:spcPct val="90000"/>
              </a:lnSpc>
              <a:spcAft>
                <a:spcPts val="600"/>
              </a:spcAft>
              <a:buFont typeface="Arial" panose="020B0604020202020204" pitchFamily="34" charset="0"/>
              <a:buChar char="•"/>
            </a:pPr>
            <a:r>
              <a:rPr lang="en-US" dirty="0"/>
              <a:t>  Method: </a:t>
            </a:r>
            <a:r>
              <a:rPr lang="en-US" dirty="0" err="1"/>
              <a:t>random_sampling</a:t>
            </a:r>
            <a:r>
              <a:rPr lang="en-US" dirty="0"/>
              <a:t>, Accuracy: 0.8653</a:t>
            </a:r>
          </a:p>
          <a:p>
            <a:pPr indent="-228600">
              <a:lnSpc>
                <a:spcPct val="90000"/>
              </a:lnSpc>
              <a:spcAft>
                <a:spcPts val="600"/>
              </a:spcAft>
              <a:buFont typeface="Arial" panose="020B0604020202020204" pitchFamily="34" charset="0"/>
              <a:buChar char="•"/>
            </a:pPr>
            <a:r>
              <a:rPr lang="en-US" dirty="0"/>
              <a:t>  Method: </a:t>
            </a:r>
            <a:r>
              <a:rPr lang="en-US" dirty="0" err="1"/>
              <a:t>KL_divergence</a:t>
            </a:r>
            <a:r>
              <a:rPr lang="en-US" dirty="0"/>
              <a:t>, Accuracy: 0.8742</a:t>
            </a:r>
          </a:p>
          <a:p>
            <a:pPr>
              <a:lnSpc>
                <a:spcPct val="90000"/>
              </a:lnSpc>
              <a:spcAft>
                <a:spcPts val="600"/>
              </a:spcAft>
            </a:pPr>
            <a:endParaRPr lang="en-US" dirty="0"/>
          </a:p>
          <a:p>
            <a:pPr>
              <a:lnSpc>
                <a:spcPct val="90000"/>
              </a:lnSpc>
              <a:spcAft>
                <a:spcPts val="600"/>
              </a:spcAft>
            </a:pPr>
            <a:r>
              <a:rPr lang="en-US" dirty="0"/>
              <a:t>F1-Scores for dataset: Digits</a:t>
            </a:r>
          </a:p>
          <a:p>
            <a:pPr indent="-228600">
              <a:lnSpc>
                <a:spcPct val="90000"/>
              </a:lnSpc>
              <a:spcAft>
                <a:spcPts val="600"/>
              </a:spcAft>
              <a:buFont typeface="Arial" panose="020B0604020202020204" pitchFamily="34" charset="0"/>
              <a:buChar char="•"/>
            </a:pPr>
            <a:r>
              <a:rPr lang="en-US" dirty="0"/>
              <a:t>  Method: </a:t>
            </a:r>
            <a:r>
              <a:rPr lang="en-US" dirty="0" err="1"/>
              <a:t>margin_sampling</a:t>
            </a:r>
            <a:r>
              <a:rPr lang="en-US" dirty="0"/>
              <a:t>, F1: 0.9386</a:t>
            </a:r>
          </a:p>
          <a:p>
            <a:pPr indent="-228600">
              <a:lnSpc>
                <a:spcPct val="90000"/>
              </a:lnSpc>
              <a:spcAft>
                <a:spcPts val="600"/>
              </a:spcAft>
              <a:buFont typeface="Arial" panose="020B0604020202020204" pitchFamily="34" charset="0"/>
              <a:buChar char="•"/>
            </a:pPr>
            <a:r>
              <a:rPr lang="en-US" dirty="0"/>
              <a:t>  Method: entropy, F1: 0.8866</a:t>
            </a:r>
          </a:p>
          <a:p>
            <a:pPr indent="-228600">
              <a:lnSpc>
                <a:spcPct val="90000"/>
              </a:lnSpc>
              <a:spcAft>
                <a:spcPts val="600"/>
              </a:spcAft>
              <a:buFont typeface="Arial" panose="020B0604020202020204" pitchFamily="34" charset="0"/>
              <a:buChar char="•"/>
            </a:pPr>
            <a:r>
              <a:rPr lang="en-US" dirty="0"/>
              <a:t>  Method: </a:t>
            </a:r>
            <a:r>
              <a:rPr lang="en-US" dirty="0" err="1"/>
              <a:t>least_confident</a:t>
            </a:r>
            <a:r>
              <a:rPr lang="en-US" dirty="0"/>
              <a:t>, F1: 0.9017</a:t>
            </a:r>
          </a:p>
          <a:p>
            <a:pPr indent="-228600">
              <a:lnSpc>
                <a:spcPct val="90000"/>
              </a:lnSpc>
              <a:spcAft>
                <a:spcPts val="600"/>
              </a:spcAft>
              <a:buFont typeface="Arial" panose="020B0604020202020204" pitchFamily="34" charset="0"/>
              <a:buChar char="•"/>
            </a:pPr>
            <a:r>
              <a:rPr lang="en-US" dirty="0"/>
              <a:t>  Method: </a:t>
            </a:r>
            <a:r>
              <a:rPr lang="en-US" dirty="0" err="1"/>
              <a:t>random_sampling</a:t>
            </a:r>
            <a:r>
              <a:rPr lang="en-US" dirty="0"/>
              <a:t>, F1: 0.8566</a:t>
            </a:r>
          </a:p>
          <a:p>
            <a:pPr indent="-228600">
              <a:lnSpc>
                <a:spcPct val="90000"/>
              </a:lnSpc>
              <a:spcAft>
                <a:spcPts val="600"/>
              </a:spcAft>
              <a:buFont typeface="Arial" panose="020B0604020202020204" pitchFamily="34" charset="0"/>
              <a:buChar char="•"/>
            </a:pPr>
            <a:r>
              <a:rPr lang="en-US" dirty="0"/>
              <a:t>  Method: </a:t>
            </a:r>
            <a:r>
              <a:rPr lang="en-US" dirty="0" err="1"/>
              <a:t>KL_divergence</a:t>
            </a:r>
            <a:r>
              <a:rPr lang="en-US" dirty="0"/>
              <a:t>, F1: 0.8738</a:t>
            </a:r>
          </a:p>
        </p:txBody>
      </p:sp>
      <p:pic>
        <p:nvPicPr>
          <p:cNvPr id="6" name="Picture 5">
            <a:extLst>
              <a:ext uri="{FF2B5EF4-FFF2-40B4-BE49-F238E27FC236}">
                <a16:creationId xmlns:a16="http://schemas.microsoft.com/office/drawing/2014/main" id="{BC6AA9E1-9CBB-6A8E-19F2-000FA17DBDAC}"/>
              </a:ext>
            </a:extLst>
          </p:cNvPr>
          <p:cNvPicPr>
            <a:picLocks noChangeAspect="1"/>
          </p:cNvPicPr>
          <p:nvPr/>
        </p:nvPicPr>
        <p:blipFill>
          <a:blip r:embed="rId2"/>
          <a:stretch>
            <a:fillRect/>
          </a:stretch>
        </p:blipFill>
        <p:spPr>
          <a:xfrm>
            <a:off x="7176625" y="1943101"/>
            <a:ext cx="10120775" cy="6553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4876800" y="4383088"/>
            <a:ext cx="7423695" cy="13684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FFFFFF"/>
                </a:solidFill>
                <a:latin typeface="Canva Sans 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3220955" y="4514740"/>
            <a:ext cx="11846090" cy="1257519"/>
          </a:xfrm>
          <a:prstGeom prst="rect">
            <a:avLst/>
          </a:prstGeom>
        </p:spPr>
        <p:txBody>
          <a:bodyPr wrap="square" lIns="0" tIns="0" rIns="0" bIns="0" rtlCol="0" anchor="t">
            <a:spAutoFit/>
          </a:bodyPr>
          <a:lstStyle/>
          <a:p>
            <a:pPr marL="0" marR="0" lvl="0" indent="0" algn="ctr" defTabSz="914400" rtl="0" eaLnBrk="1" fontAlgn="auto" latinLnBrk="0" hangingPunct="1">
              <a:lnSpc>
                <a:spcPts val="10342"/>
              </a:lnSpc>
              <a:spcBef>
                <a:spcPts val="0"/>
              </a:spcBef>
              <a:spcAft>
                <a:spcPts val="0"/>
              </a:spcAft>
              <a:buClrTx/>
              <a:buSzTx/>
              <a:buFontTx/>
              <a:buNone/>
              <a:tabLst/>
              <a:defRPr/>
            </a:pPr>
            <a:r>
              <a:rPr kumimoji="0" lang="en-US" sz="7387" b="0" i="0" u="sng" strike="noStrike" kern="1200" cap="none" spc="0" normalizeH="0" baseline="0" noProof="0" dirty="0">
                <a:ln>
                  <a:noFill/>
                </a:ln>
                <a:solidFill>
                  <a:srgbClr val="FFFFFF"/>
                </a:solidFill>
                <a:effectLst/>
                <a:uLnTx/>
                <a:uFillTx/>
                <a:latin typeface="Canva Sans Bold"/>
                <a:ea typeface="+mn-ea"/>
                <a:cs typeface="+mn-cs"/>
              </a:rPr>
              <a:t>Before active Learning</a:t>
            </a:r>
          </a:p>
        </p:txBody>
      </p:sp>
    </p:spTree>
    <p:extLst>
      <p:ext uri="{BB962C8B-B14F-4D97-AF65-F5344CB8AC3E}">
        <p14:creationId xmlns:p14="http://schemas.microsoft.com/office/powerpoint/2010/main" val="3110830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3" name="TextBox 3"/>
          <p:cNvSpPr txBox="1"/>
          <p:nvPr/>
        </p:nvSpPr>
        <p:spPr>
          <a:xfrm>
            <a:off x="703370" y="2400300"/>
            <a:ext cx="6840430" cy="5932586"/>
          </a:xfrm>
          <a:prstGeom prst="rect">
            <a:avLst/>
          </a:prstGeom>
        </p:spPr>
        <p:txBody>
          <a:bodyPr lIns="0" tIns="0" rIns="0" bIns="0" rtlCol="0" anchor="t">
            <a:spAutoFit/>
          </a:bodyPr>
          <a:lstStyle/>
          <a:p>
            <a:pPr>
              <a:lnSpc>
                <a:spcPts val="3640"/>
              </a:lnSpc>
            </a:pPr>
            <a:r>
              <a:rPr lang="en-US" sz="1400" dirty="0">
                <a:solidFill>
                  <a:srgbClr val="FFFFFF"/>
                </a:solidFill>
                <a:latin typeface="Canva Sans Bold"/>
              </a:rPr>
              <a:t>Accuracies </a:t>
            </a:r>
          </a:p>
          <a:p>
            <a:pPr>
              <a:lnSpc>
                <a:spcPts val="3640"/>
              </a:lnSpc>
            </a:pPr>
            <a:r>
              <a:rPr lang="en-US" sz="1400" dirty="0">
                <a:solidFill>
                  <a:srgbClr val="FFFFFF"/>
                </a:solidFill>
                <a:latin typeface="Canva Sans Bold"/>
              </a:rPr>
              <a:t>Method: </a:t>
            </a:r>
            <a:r>
              <a:rPr lang="en-US" sz="1400" dirty="0" err="1">
                <a:solidFill>
                  <a:srgbClr val="FFFFFF"/>
                </a:solidFill>
                <a:latin typeface="Canva Sans Bold"/>
              </a:rPr>
              <a:t>margin_sampling</a:t>
            </a:r>
            <a:r>
              <a:rPr lang="en-US" sz="1400" dirty="0">
                <a:solidFill>
                  <a:srgbClr val="FFFFFF"/>
                </a:solidFill>
                <a:latin typeface="Canva Sans Bold"/>
              </a:rPr>
              <a:t>, Accuracy: 0.8100</a:t>
            </a:r>
          </a:p>
          <a:p>
            <a:pPr>
              <a:lnSpc>
                <a:spcPts val="3640"/>
              </a:lnSpc>
            </a:pPr>
            <a:r>
              <a:rPr lang="en-US" sz="1400" dirty="0">
                <a:solidFill>
                  <a:srgbClr val="FFFFFF"/>
                </a:solidFill>
                <a:latin typeface="Canva Sans Bold"/>
              </a:rPr>
              <a:t>  Method: entropy, Accuracy: 0.7920</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least_confident</a:t>
            </a:r>
            <a:r>
              <a:rPr lang="en-US" sz="1400" dirty="0">
                <a:solidFill>
                  <a:srgbClr val="FFFFFF"/>
                </a:solidFill>
                <a:latin typeface="Canva Sans Bold"/>
              </a:rPr>
              <a:t>, Accuracy: 0.7440</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random_sampling</a:t>
            </a:r>
            <a:r>
              <a:rPr lang="en-US" sz="1400" dirty="0">
                <a:solidFill>
                  <a:srgbClr val="FFFFFF"/>
                </a:solidFill>
                <a:latin typeface="Canva Sans Bold"/>
              </a:rPr>
              <a:t>, Accuracy: 0.7780</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KL_divergence</a:t>
            </a:r>
            <a:r>
              <a:rPr lang="en-US" sz="1400" dirty="0">
                <a:solidFill>
                  <a:srgbClr val="FFFFFF"/>
                </a:solidFill>
                <a:latin typeface="Canva Sans Bold"/>
              </a:rPr>
              <a:t>, Accuracy: 0.7800</a:t>
            </a:r>
          </a:p>
          <a:p>
            <a:pPr>
              <a:lnSpc>
                <a:spcPts val="3640"/>
              </a:lnSpc>
            </a:pPr>
            <a:endParaRPr lang="en-US" sz="1400" dirty="0">
              <a:solidFill>
                <a:srgbClr val="FFFFFF"/>
              </a:solidFill>
              <a:latin typeface="Canva Sans Bold"/>
            </a:endParaRPr>
          </a:p>
          <a:p>
            <a:pPr>
              <a:lnSpc>
                <a:spcPts val="3640"/>
              </a:lnSpc>
            </a:pPr>
            <a:r>
              <a:rPr lang="en-US" sz="1400" dirty="0">
                <a:solidFill>
                  <a:srgbClr val="FFFFFF"/>
                </a:solidFill>
                <a:latin typeface="Canva Sans Bold"/>
              </a:rPr>
              <a:t>F1</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margin_sampling</a:t>
            </a:r>
            <a:r>
              <a:rPr lang="en-US" sz="1400" dirty="0">
                <a:solidFill>
                  <a:srgbClr val="FFFFFF"/>
                </a:solidFill>
                <a:latin typeface="Canva Sans Bold"/>
              </a:rPr>
              <a:t>, F1: 0.7979</a:t>
            </a:r>
          </a:p>
          <a:p>
            <a:pPr>
              <a:lnSpc>
                <a:spcPts val="3640"/>
              </a:lnSpc>
            </a:pPr>
            <a:r>
              <a:rPr lang="en-US" sz="1400" dirty="0">
                <a:solidFill>
                  <a:srgbClr val="FFFFFF"/>
                </a:solidFill>
                <a:latin typeface="Canva Sans Bold"/>
              </a:rPr>
              <a:t>  Method: entropy, F1: 0.7951</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least_confident</a:t>
            </a:r>
            <a:r>
              <a:rPr lang="en-US" sz="1400" dirty="0">
                <a:solidFill>
                  <a:srgbClr val="FFFFFF"/>
                </a:solidFill>
                <a:latin typeface="Canva Sans Bold"/>
              </a:rPr>
              <a:t>, F1: 0.7470</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random_sampling</a:t>
            </a:r>
            <a:r>
              <a:rPr lang="en-US" sz="1400" dirty="0">
                <a:solidFill>
                  <a:srgbClr val="FFFFFF"/>
                </a:solidFill>
                <a:latin typeface="Canva Sans Bold"/>
              </a:rPr>
              <a:t>, F1: 0.7728</a:t>
            </a:r>
          </a:p>
          <a:p>
            <a:pPr>
              <a:lnSpc>
                <a:spcPts val="3640"/>
              </a:lnSpc>
            </a:pPr>
            <a:r>
              <a:rPr lang="en-US" sz="1400" dirty="0">
                <a:solidFill>
                  <a:srgbClr val="FFFFFF"/>
                </a:solidFill>
                <a:latin typeface="Canva Sans Bold"/>
              </a:rPr>
              <a:t>  Method: </a:t>
            </a:r>
            <a:r>
              <a:rPr lang="en-US" sz="1400" dirty="0" err="1">
                <a:solidFill>
                  <a:srgbClr val="FFFFFF"/>
                </a:solidFill>
                <a:latin typeface="Canva Sans Bold"/>
              </a:rPr>
              <a:t>KL_divergence</a:t>
            </a:r>
            <a:r>
              <a:rPr lang="en-US" sz="1400" dirty="0">
                <a:solidFill>
                  <a:srgbClr val="FFFFFF"/>
                </a:solidFill>
                <a:latin typeface="Canva Sans Bold"/>
              </a:rPr>
              <a:t>, F1: 0.7839</a:t>
            </a:r>
          </a:p>
        </p:txBody>
      </p:sp>
      <p:sp>
        <p:nvSpPr>
          <p:cNvPr id="4" name="TextBox 4"/>
          <p:cNvSpPr txBox="1"/>
          <p:nvPr/>
        </p:nvSpPr>
        <p:spPr>
          <a:xfrm>
            <a:off x="5287690" y="650875"/>
            <a:ext cx="7712621" cy="6794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Canva Sans Bold"/>
              </a:rPr>
              <a:t>BMI (Unbalanced Dataset)</a:t>
            </a:r>
          </a:p>
        </p:txBody>
      </p:sp>
      <p:pic>
        <p:nvPicPr>
          <p:cNvPr id="6" name="Picture 5">
            <a:extLst>
              <a:ext uri="{FF2B5EF4-FFF2-40B4-BE49-F238E27FC236}">
                <a16:creationId xmlns:a16="http://schemas.microsoft.com/office/drawing/2014/main" id="{18D0E292-ABE5-992A-B1AC-8AB31220FDB1}"/>
              </a:ext>
            </a:extLst>
          </p:cNvPr>
          <p:cNvPicPr>
            <a:picLocks noChangeAspect="1"/>
          </p:cNvPicPr>
          <p:nvPr/>
        </p:nvPicPr>
        <p:blipFill>
          <a:blip r:embed="rId2"/>
          <a:stretch>
            <a:fillRect/>
          </a:stretch>
        </p:blipFill>
        <p:spPr>
          <a:xfrm>
            <a:off x="6934200" y="2761505"/>
            <a:ext cx="10095186" cy="65272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3993444" y="4443303"/>
            <a:ext cx="9730222" cy="1257519"/>
          </a:xfrm>
          <a:prstGeom prst="rect">
            <a:avLst/>
          </a:prstGeom>
        </p:spPr>
        <p:txBody>
          <a:bodyPr lIns="0" tIns="0" rIns="0" bIns="0" rtlCol="0" anchor="t">
            <a:spAutoFit/>
          </a:bodyPr>
          <a:lstStyle/>
          <a:p>
            <a:pPr marL="0" marR="0" lvl="0" indent="0" algn="ctr" defTabSz="914400" rtl="0" eaLnBrk="1" fontAlgn="auto" latinLnBrk="0" hangingPunct="1">
              <a:lnSpc>
                <a:spcPts val="10342"/>
              </a:lnSpc>
              <a:spcBef>
                <a:spcPts val="0"/>
              </a:spcBef>
              <a:spcAft>
                <a:spcPts val="0"/>
              </a:spcAft>
              <a:buClrTx/>
              <a:buSzTx/>
              <a:buFontTx/>
              <a:buNone/>
              <a:tabLst/>
              <a:defRPr/>
            </a:pPr>
            <a:r>
              <a:rPr kumimoji="0" lang="en-US" sz="7387" b="0" i="0" u="sng" strike="noStrike" kern="1200" cap="none" spc="0" normalizeH="0" baseline="0" noProof="0">
                <a:ln>
                  <a:noFill/>
                </a:ln>
                <a:solidFill>
                  <a:srgbClr val="FFFFFF"/>
                </a:solidFill>
                <a:effectLst/>
                <a:uLnTx/>
                <a:uFillTx/>
                <a:latin typeface="Canva Sans Bold"/>
                <a:ea typeface="+mn-ea"/>
                <a:cs typeface="+mn-cs"/>
              </a:rPr>
              <a:t>After Active Learning</a:t>
            </a:r>
          </a:p>
        </p:txBody>
      </p:sp>
    </p:spTree>
    <p:extLst>
      <p:ext uri="{BB962C8B-B14F-4D97-AF65-F5344CB8AC3E}">
        <p14:creationId xmlns:p14="http://schemas.microsoft.com/office/powerpoint/2010/main" val="207955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3" name="TextBox 3"/>
          <p:cNvSpPr txBox="1"/>
          <p:nvPr/>
        </p:nvSpPr>
        <p:spPr>
          <a:xfrm>
            <a:off x="838200" y="2585971"/>
            <a:ext cx="7911971" cy="5115055"/>
          </a:xfrm>
          <a:prstGeom prst="rect">
            <a:avLst/>
          </a:prstGeom>
        </p:spPr>
        <p:txBody>
          <a:bodyPr lIns="0" tIns="0" rIns="0" bIns="0" rtlCol="0" anchor="t">
            <a:spAutoFit/>
          </a:bodyPr>
          <a:lstStyle/>
          <a:p>
            <a:pPr>
              <a:lnSpc>
                <a:spcPts val="3108"/>
              </a:lnSpc>
            </a:pPr>
            <a:r>
              <a:rPr lang="en-US" sz="1400" dirty="0">
                <a:solidFill>
                  <a:srgbClr val="FFFFFF"/>
                </a:solidFill>
                <a:latin typeface="Canva Sans Bold"/>
              </a:rPr>
              <a:t>Accuracies </a:t>
            </a:r>
          </a:p>
          <a:p>
            <a:pPr>
              <a:lnSpc>
                <a:spcPts val="3108"/>
              </a:lnSpc>
            </a:pPr>
            <a:r>
              <a:rPr lang="en-US" sz="1400" dirty="0">
                <a:solidFill>
                  <a:srgbClr val="FFFFFF"/>
                </a:solidFill>
                <a:latin typeface="Canva Sans Bold"/>
              </a:rPr>
              <a:t>Method: </a:t>
            </a:r>
            <a:r>
              <a:rPr lang="en-US" sz="1400" dirty="0" err="1">
                <a:solidFill>
                  <a:srgbClr val="FFFFFF"/>
                </a:solidFill>
                <a:latin typeface="Canva Sans Bold"/>
              </a:rPr>
              <a:t>margin_sampling</a:t>
            </a:r>
            <a:r>
              <a:rPr lang="en-US" sz="1400" dirty="0">
                <a:solidFill>
                  <a:srgbClr val="FFFFFF"/>
                </a:solidFill>
                <a:latin typeface="Canva Sans Bold"/>
              </a:rPr>
              <a:t>, Accuracy: 0.8939</a:t>
            </a:r>
          </a:p>
          <a:p>
            <a:pPr>
              <a:lnSpc>
                <a:spcPts val="3108"/>
              </a:lnSpc>
            </a:pPr>
            <a:r>
              <a:rPr lang="en-US" sz="1400" dirty="0">
                <a:solidFill>
                  <a:srgbClr val="FFFFFF"/>
                </a:solidFill>
                <a:latin typeface="Canva Sans Bold"/>
              </a:rPr>
              <a:t>  Method: entropy, Accuracy: 0.8013</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least_confident</a:t>
            </a:r>
            <a:r>
              <a:rPr lang="en-US" sz="1400" dirty="0">
                <a:solidFill>
                  <a:srgbClr val="FFFFFF"/>
                </a:solidFill>
                <a:latin typeface="Canva Sans Bold"/>
              </a:rPr>
              <a:t>, Accuracy: 0.7736</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random_sampling</a:t>
            </a:r>
            <a:r>
              <a:rPr lang="en-US" sz="1400" dirty="0">
                <a:solidFill>
                  <a:srgbClr val="FFFFFF"/>
                </a:solidFill>
                <a:latin typeface="Canva Sans Bold"/>
              </a:rPr>
              <a:t>, Accuracy: 0.8232</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KL_divergence</a:t>
            </a:r>
            <a:r>
              <a:rPr lang="en-US" sz="1400" dirty="0">
                <a:solidFill>
                  <a:srgbClr val="FFFFFF"/>
                </a:solidFill>
                <a:latin typeface="Canva Sans Bold"/>
              </a:rPr>
              <a:t>, Accuracy: 0.7786</a:t>
            </a:r>
          </a:p>
          <a:p>
            <a:pPr>
              <a:lnSpc>
                <a:spcPts val="3108"/>
              </a:lnSpc>
            </a:pPr>
            <a:endParaRPr lang="en-US" sz="1400" dirty="0">
              <a:solidFill>
                <a:srgbClr val="FFFFFF"/>
              </a:solidFill>
              <a:latin typeface="Canva Sans Bold"/>
            </a:endParaRPr>
          </a:p>
          <a:p>
            <a:pPr>
              <a:lnSpc>
                <a:spcPts val="3108"/>
              </a:lnSpc>
            </a:pPr>
            <a:r>
              <a:rPr lang="en-US" sz="1400" dirty="0">
                <a:solidFill>
                  <a:srgbClr val="FFFFFF"/>
                </a:solidFill>
                <a:latin typeface="Canva Sans Bold"/>
              </a:rPr>
              <a:t>F1</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margin_sampling</a:t>
            </a:r>
            <a:r>
              <a:rPr lang="en-US" sz="1400" dirty="0">
                <a:solidFill>
                  <a:srgbClr val="FFFFFF"/>
                </a:solidFill>
                <a:latin typeface="Canva Sans Bold"/>
              </a:rPr>
              <a:t>, F1: 0.8947</a:t>
            </a:r>
          </a:p>
          <a:p>
            <a:pPr>
              <a:lnSpc>
                <a:spcPts val="3108"/>
              </a:lnSpc>
            </a:pPr>
            <a:r>
              <a:rPr lang="en-US" sz="1400" dirty="0">
                <a:solidFill>
                  <a:srgbClr val="FFFFFF"/>
                </a:solidFill>
                <a:latin typeface="Canva Sans Bold"/>
              </a:rPr>
              <a:t>  Method: entropy, F1: 0.7972</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least_confident</a:t>
            </a:r>
            <a:r>
              <a:rPr lang="en-US" sz="1400" dirty="0">
                <a:solidFill>
                  <a:srgbClr val="FFFFFF"/>
                </a:solidFill>
                <a:latin typeface="Canva Sans Bold"/>
              </a:rPr>
              <a:t>, F1: 0.7668</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random_sampling</a:t>
            </a:r>
            <a:r>
              <a:rPr lang="en-US" sz="1400" dirty="0">
                <a:solidFill>
                  <a:srgbClr val="FFFFFF"/>
                </a:solidFill>
                <a:latin typeface="Canva Sans Bold"/>
              </a:rPr>
              <a:t>, F1: 0.8197</a:t>
            </a:r>
          </a:p>
          <a:p>
            <a:pPr>
              <a:lnSpc>
                <a:spcPts val="3108"/>
              </a:lnSpc>
            </a:pPr>
            <a:r>
              <a:rPr lang="en-US" sz="1400" dirty="0">
                <a:solidFill>
                  <a:srgbClr val="FFFFFF"/>
                </a:solidFill>
                <a:latin typeface="Canva Sans Bold"/>
              </a:rPr>
              <a:t>  Method: </a:t>
            </a:r>
            <a:r>
              <a:rPr lang="en-US" sz="1400" dirty="0" err="1">
                <a:solidFill>
                  <a:srgbClr val="FFFFFF"/>
                </a:solidFill>
                <a:latin typeface="Canva Sans Bold"/>
              </a:rPr>
              <a:t>KL_divergence</a:t>
            </a:r>
            <a:r>
              <a:rPr lang="en-US" sz="1400" dirty="0">
                <a:solidFill>
                  <a:srgbClr val="FFFFFF"/>
                </a:solidFill>
                <a:latin typeface="Canva Sans Bold"/>
              </a:rPr>
              <a:t>, F1: 0.7789</a:t>
            </a:r>
          </a:p>
        </p:txBody>
      </p:sp>
      <p:sp>
        <p:nvSpPr>
          <p:cNvPr id="4" name="TextBox 4"/>
          <p:cNvSpPr txBox="1"/>
          <p:nvPr/>
        </p:nvSpPr>
        <p:spPr>
          <a:xfrm>
            <a:off x="5287690" y="650875"/>
            <a:ext cx="7712621" cy="679450"/>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Canva Sans Bold"/>
              </a:rPr>
              <a:t>BMI (Unbalanced Dataset)</a:t>
            </a:r>
          </a:p>
        </p:txBody>
      </p:sp>
      <p:pic>
        <p:nvPicPr>
          <p:cNvPr id="6" name="Picture 5">
            <a:extLst>
              <a:ext uri="{FF2B5EF4-FFF2-40B4-BE49-F238E27FC236}">
                <a16:creationId xmlns:a16="http://schemas.microsoft.com/office/drawing/2014/main" id="{A3E58EFC-5EFA-8C15-334F-D315F08B1F07}"/>
              </a:ext>
            </a:extLst>
          </p:cNvPr>
          <p:cNvPicPr>
            <a:picLocks noChangeAspect="1"/>
          </p:cNvPicPr>
          <p:nvPr/>
        </p:nvPicPr>
        <p:blipFill>
          <a:blip r:embed="rId2"/>
          <a:stretch>
            <a:fillRect/>
          </a:stretch>
        </p:blipFill>
        <p:spPr>
          <a:xfrm>
            <a:off x="6309739" y="2705100"/>
            <a:ext cx="10719647" cy="69310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5346923" y="4274503"/>
            <a:ext cx="7371904" cy="1566544"/>
          </a:xfrm>
          <a:prstGeom prst="rect">
            <a:avLst/>
          </a:prstGeom>
        </p:spPr>
        <p:txBody>
          <a:bodyPr lIns="0" tIns="0" rIns="0" bIns="0" rtlCol="0" anchor="t">
            <a:spAutoFit/>
          </a:bodyPr>
          <a:lstStyle/>
          <a:p>
            <a:pPr algn="ctr">
              <a:lnSpc>
                <a:spcPts val="12880"/>
              </a:lnSpc>
            </a:pPr>
            <a:r>
              <a:rPr lang="en-US" sz="9200" dirty="0">
                <a:solidFill>
                  <a:srgbClr val="FFFFFF"/>
                </a:solidFill>
                <a:latin typeface="Canva Sans Bold"/>
              </a:rPr>
              <a:t>Deployment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0" y="699401"/>
            <a:ext cx="18288000" cy="8888197"/>
          </a:xfrm>
          <a:custGeom>
            <a:avLst/>
            <a:gdLst/>
            <a:ahLst/>
            <a:cxnLst/>
            <a:rect l="l" t="t" r="r" b="b"/>
            <a:pathLst>
              <a:path w="18288000" h="8888197">
                <a:moveTo>
                  <a:pt x="0" y="0"/>
                </a:moveTo>
                <a:lnTo>
                  <a:pt x="18288000" y="0"/>
                </a:lnTo>
                <a:lnTo>
                  <a:pt x="18288000" y="8888198"/>
                </a:lnTo>
                <a:lnTo>
                  <a:pt x="0" y="888819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3" name="TextBox 3"/>
          <p:cNvSpPr txBox="1"/>
          <p:nvPr/>
        </p:nvSpPr>
        <p:spPr>
          <a:xfrm>
            <a:off x="6712640" y="3896340"/>
            <a:ext cx="4640470" cy="974661"/>
          </a:xfrm>
          <a:prstGeom prst="rect">
            <a:avLst/>
          </a:prstGeom>
        </p:spPr>
        <p:txBody>
          <a:bodyPr lIns="0" tIns="0" rIns="0" bIns="0" rtlCol="0" anchor="t">
            <a:spAutoFit/>
          </a:bodyPr>
          <a:lstStyle/>
          <a:p>
            <a:pPr algn="ctr">
              <a:lnSpc>
                <a:spcPts val="7909"/>
              </a:lnSpc>
            </a:pPr>
            <a:r>
              <a:rPr lang="en-US" sz="5649">
                <a:solidFill>
                  <a:srgbClr val="FFFFFF"/>
                </a:solidFill>
                <a:latin typeface="Canva Sans Bold"/>
              </a:rPr>
              <a:t>Thank you</a:t>
            </a:r>
          </a:p>
        </p:txBody>
      </p:sp>
      <p:sp>
        <p:nvSpPr>
          <p:cNvPr id="5" name="TextBox 5"/>
          <p:cNvSpPr txBox="1"/>
          <p:nvPr/>
        </p:nvSpPr>
        <p:spPr>
          <a:xfrm>
            <a:off x="5233122" y="6702825"/>
            <a:ext cx="7599506" cy="1143500"/>
          </a:xfrm>
          <a:prstGeom prst="rect">
            <a:avLst/>
          </a:prstGeom>
        </p:spPr>
        <p:txBody>
          <a:bodyPr lIns="0" tIns="0" rIns="0" bIns="0" rtlCol="0" anchor="t">
            <a:spAutoFit/>
          </a:bodyPr>
          <a:lstStyle/>
          <a:p>
            <a:pPr marL="284193" lvl="1" indent="-142097">
              <a:lnSpc>
                <a:spcPts val="1842"/>
              </a:lnSpc>
              <a:buFont typeface="Arial"/>
              <a:buChar char="•"/>
            </a:pPr>
            <a:r>
              <a:rPr lang="en-US" sz="1316" dirty="0">
                <a:solidFill>
                  <a:srgbClr val="FFFFFF"/>
                </a:solidFill>
                <a:latin typeface="Canva Sans Bold"/>
              </a:rPr>
              <a:t>Abdelrahman Mostafa Mohamed                                     20200827</a:t>
            </a:r>
          </a:p>
          <a:p>
            <a:pPr marL="284193" lvl="1" indent="-142097">
              <a:lnSpc>
                <a:spcPts val="1842"/>
              </a:lnSpc>
              <a:buFont typeface="Arial"/>
              <a:buChar char="•"/>
            </a:pPr>
            <a:r>
              <a:rPr lang="en-US" sz="1316" dirty="0">
                <a:solidFill>
                  <a:srgbClr val="FFFFFF"/>
                </a:solidFill>
                <a:latin typeface="Canva Sans Bold"/>
              </a:rPr>
              <a:t>Mohamed Hisham Abdelzaher                                          20200483</a:t>
            </a:r>
          </a:p>
          <a:p>
            <a:pPr marL="284193" lvl="1" indent="-142097">
              <a:lnSpc>
                <a:spcPts val="1842"/>
              </a:lnSpc>
              <a:buFont typeface="Arial"/>
              <a:buChar char="•"/>
            </a:pPr>
            <a:r>
              <a:rPr lang="en-US" sz="1316" dirty="0">
                <a:solidFill>
                  <a:srgbClr val="FFFFFF"/>
                </a:solidFill>
                <a:latin typeface="Canva Sans Bold"/>
              </a:rPr>
              <a:t>Youssef Mohamed </a:t>
            </a:r>
            <a:r>
              <a:rPr lang="en-US" sz="1316" dirty="0" err="1">
                <a:solidFill>
                  <a:srgbClr val="FFFFFF"/>
                </a:solidFill>
                <a:latin typeface="Canva Sans Bold"/>
              </a:rPr>
              <a:t>Abdelhay</a:t>
            </a:r>
            <a:r>
              <a:rPr lang="en-US" sz="1316" dirty="0">
                <a:solidFill>
                  <a:srgbClr val="FFFFFF"/>
                </a:solidFill>
                <a:latin typeface="Canva Sans Bold"/>
              </a:rPr>
              <a:t>                    20200669                        </a:t>
            </a:r>
          </a:p>
          <a:p>
            <a:pPr marL="284193" lvl="1" indent="-142097">
              <a:lnSpc>
                <a:spcPts val="1842"/>
              </a:lnSpc>
              <a:buFont typeface="Arial"/>
              <a:buChar char="•"/>
            </a:pPr>
            <a:r>
              <a:rPr lang="en-US" sz="1316" dirty="0">
                <a:solidFill>
                  <a:srgbClr val="FFFFFF"/>
                </a:solidFill>
                <a:latin typeface="Canva Sans Bold"/>
              </a:rPr>
              <a:t>Abdelrahman Amin                        20200311          </a:t>
            </a:r>
          </a:p>
          <a:p>
            <a:pPr>
              <a:lnSpc>
                <a:spcPts val="1842"/>
              </a:lnSpc>
            </a:pPr>
            <a:endParaRPr lang="en-US" sz="1316" dirty="0">
              <a:solidFill>
                <a:srgbClr val="FFFFFF"/>
              </a:solidFill>
              <a:latin typeface="Canva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5781501" y="1512253"/>
            <a:ext cx="574074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Definition</a:t>
            </a:r>
          </a:p>
        </p:txBody>
      </p:sp>
      <p:sp>
        <p:nvSpPr>
          <p:cNvPr id="3" name="TextBox 3"/>
          <p:cNvSpPr txBox="1"/>
          <p:nvPr/>
        </p:nvSpPr>
        <p:spPr>
          <a:xfrm>
            <a:off x="0" y="3719521"/>
            <a:ext cx="18288000" cy="5008510"/>
          </a:xfrm>
          <a:prstGeom prst="rect">
            <a:avLst/>
          </a:prstGeom>
        </p:spPr>
        <p:txBody>
          <a:bodyPr lIns="0" tIns="0" rIns="0" bIns="0" rtlCol="0" anchor="t">
            <a:spAutoFit/>
          </a:bodyPr>
          <a:lstStyle/>
          <a:p>
            <a:pPr algn="ctr">
              <a:lnSpc>
                <a:spcPts val="6609"/>
              </a:lnSpc>
            </a:pPr>
            <a:r>
              <a:rPr lang="en-US" sz="4721">
                <a:solidFill>
                  <a:srgbClr val="FFFFFF"/>
                </a:solidFill>
                <a:latin typeface="Canva Sans Bold"/>
              </a:rPr>
              <a:t>Active Learning is a machine learning approach where the algorithm selects the most informative data points, then queries an oracle (or some other information source) to label them with the goal of reducing the total amount of data needed to learn the model.</a:t>
            </a:r>
          </a:p>
          <a:p>
            <a:pPr algn="ctr">
              <a:lnSpc>
                <a:spcPts val="6609"/>
              </a:lnSpc>
            </a:pPr>
            <a:endParaRPr lang="en-US" sz="4721">
              <a:solidFill>
                <a:srgbClr val="FFFFFF"/>
              </a:solidFill>
              <a:latin typeface="Canva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6392391" y="1849085"/>
            <a:ext cx="5522268"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Objective</a:t>
            </a:r>
          </a:p>
        </p:txBody>
      </p:sp>
      <p:sp>
        <p:nvSpPr>
          <p:cNvPr id="3" name="TextBox 3"/>
          <p:cNvSpPr txBox="1"/>
          <p:nvPr/>
        </p:nvSpPr>
        <p:spPr>
          <a:xfrm>
            <a:off x="0" y="4830650"/>
            <a:ext cx="18288000" cy="1811020"/>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Learning process optimization  by strategically selecting which data points to label.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Freeform 2"/>
          <p:cNvSpPr/>
          <p:nvPr/>
        </p:nvSpPr>
        <p:spPr>
          <a:xfrm>
            <a:off x="1201541" y="3459670"/>
            <a:ext cx="7285794" cy="4941231"/>
          </a:xfrm>
          <a:custGeom>
            <a:avLst/>
            <a:gdLst/>
            <a:ahLst/>
            <a:cxnLst/>
            <a:rect l="l" t="t" r="r" b="b"/>
            <a:pathLst>
              <a:path w="7285794" h="4941231">
                <a:moveTo>
                  <a:pt x="0" y="0"/>
                </a:moveTo>
                <a:lnTo>
                  <a:pt x="7285794" y="0"/>
                </a:lnTo>
                <a:lnTo>
                  <a:pt x="7285794" y="4941231"/>
                </a:lnTo>
                <a:lnTo>
                  <a:pt x="0" y="494123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66412" y="467848"/>
            <a:ext cx="10399028" cy="1007403"/>
          </a:xfrm>
          <a:prstGeom prst="rect">
            <a:avLst/>
          </a:prstGeom>
        </p:spPr>
        <p:txBody>
          <a:bodyPr lIns="0" tIns="0" rIns="0" bIns="0" rtlCol="0" anchor="t">
            <a:spAutoFit/>
          </a:bodyPr>
          <a:lstStyle/>
          <a:p>
            <a:pPr algn="ctr">
              <a:lnSpc>
                <a:spcPts val="8245"/>
              </a:lnSpc>
              <a:spcBef>
                <a:spcPct val="0"/>
              </a:spcBef>
            </a:pPr>
            <a:r>
              <a:rPr lang="en-US" sz="5889">
                <a:solidFill>
                  <a:srgbClr val="FFFFFF"/>
                </a:solidFill>
                <a:latin typeface="Canva Sans Bold"/>
              </a:rPr>
              <a:t>Active learning  scenarios </a:t>
            </a:r>
          </a:p>
        </p:txBody>
      </p:sp>
      <p:sp>
        <p:nvSpPr>
          <p:cNvPr id="4" name="TextBox 4"/>
          <p:cNvSpPr txBox="1"/>
          <p:nvPr/>
        </p:nvSpPr>
        <p:spPr>
          <a:xfrm>
            <a:off x="8833099" y="3383470"/>
            <a:ext cx="9335571" cy="4524375"/>
          </a:xfrm>
          <a:prstGeom prst="rect">
            <a:avLst/>
          </a:prstGeom>
        </p:spPr>
        <p:txBody>
          <a:bodyPr lIns="0" tIns="0" rIns="0" bIns="0" rtlCol="0" anchor="t">
            <a:spAutoFit/>
          </a:bodyPr>
          <a:lstStyle/>
          <a:p>
            <a:pPr marL="971550" lvl="1" indent="-485775" algn="ctr">
              <a:lnSpc>
                <a:spcPts val="6299"/>
              </a:lnSpc>
              <a:buFont typeface="Arial"/>
              <a:buChar char="•"/>
            </a:pPr>
            <a:r>
              <a:rPr lang="en-US" sz="4500">
                <a:solidFill>
                  <a:srgbClr val="FFFFFF"/>
                </a:solidFill>
                <a:latin typeface="Canva Sans Bold"/>
              </a:rPr>
              <a:t>Pool-Based Active Learning</a:t>
            </a:r>
          </a:p>
          <a:p>
            <a:pPr>
              <a:lnSpc>
                <a:spcPts val="3779"/>
              </a:lnSpc>
            </a:pPr>
            <a:endParaRPr lang="en-US" sz="4500">
              <a:solidFill>
                <a:srgbClr val="FFFFFF"/>
              </a:solidFill>
              <a:latin typeface="Canva Sans Bold"/>
            </a:endParaRPr>
          </a:p>
          <a:p>
            <a:pPr algn="ctr">
              <a:lnSpc>
                <a:spcPts val="6299"/>
              </a:lnSpc>
            </a:pPr>
            <a:endParaRPr lang="en-US" sz="4500">
              <a:solidFill>
                <a:srgbClr val="FFFFFF"/>
              </a:solidFill>
              <a:latin typeface="Canva Sans Bold"/>
            </a:endParaRPr>
          </a:p>
          <a:p>
            <a:pPr marL="971553" lvl="1" indent="-485777" algn="ctr">
              <a:lnSpc>
                <a:spcPts val="6300"/>
              </a:lnSpc>
              <a:buFont typeface="Arial"/>
              <a:buChar char="•"/>
            </a:pPr>
            <a:r>
              <a:rPr lang="en-US" sz="4500">
                <a:solidFill>
                  <a:srgbClr val="FFFFFF"/>
                </a:solidFill>
                <a:latin typeface="Canva Sans Bold"/>
              </a:rPr>
              <a:t>Membership query syntheses </a:t>
            </a:r>
          </a:p>
          <a:p>
            <a:pPr algn="ctr">
              <a:lnSpc>
                <a:spcPts val="7000"/>
              </a:lnSpc>
            </a:pPr>
            <a:endParaRPr lang="en-US" sz="4500">
              <a:solidFill>
                <a:srgbClr val="FFFFFF"/>
              </a:solidFill>
              <a:latin typeface="Canva Sans Bold"/>
            </a:endParaRPr>
          </a:p>
          <a:p>
            <a:pPr marL="971553" lvl="1" indent="-485777" algn="ctr">
              <a:lnSpc>
                <a:spcPts val="6300"/>
              </a:lnSpc>
              <a:buFont typeface="Arial"/>
              <a:buChar char="•"/>
            </a:pPr>
            <a:r>
              <a:rPr lang="en-US" sz="4500">
                <a:solidFill>
                  <a:srgbClr val="FFFFFF"/>
                </a:solidFill>
                <a:latin typeface="Canva Sans Bold"/>
              </a:rPr>
              <a:t>stream based sampling </a:t>
            </a:r>
          </a:p>
        </p:txBody>
      </p:sp>
      <p:sp>
        <p:nvSpPr>
          <p:cNvPr id="5" name="TextBox 5"/>
          <p:cNvSpPr txBox="1"/>
          <p:nvPr/>
        </p:nvSpPr>
        <p:spPr>
          <a:xfrm>
            <a:off x="914400" y="2175601"/>
            <a:ext cx="14902250" cy="887095"/>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Canva Sans"/>
              </a:rPr>
              <a:t>How Data Passed to Model  (Nature of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4999077" y="544513"/>
            <a:ext cx="8289846"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Canva Sans Bold"/>
              </a:rPr>
              <a:t>Active Learning Strategies </a:t>
            </a:r>
          </a:p>
        </p:txBody>
      </p:sp>
      <p:grpSp>
        <p:nvGrpSpPr>
          <p:cNvPr id="3" name="Group 3"/>
          <p:cNvGrpSpPr/>
          <p:nvPr/>
        </p:nvGrpSpPr>
        <p:grpSpPr>
          <a:xfrm>
            <a:off x="1028700" y="2345791"/>
            <a:ext cx="4849515" cy="5282853"/>
            <a:chOff x="0" y="0"/>
            <a:chExt cx="1277239" cy="1391369"/>
          </a:xfrm>
        </p:grpSpPr>
        <p:sp>
          <p:nvSpPr>
            <p:cNvPr id="4" name="Freeform 4"/>
            <p:cNvSpPr/>
            <p:nvPr/>
          </p:nvSpPr>
          <p:spPr>
            <a:xfrm>
              <a:off x="0" y="0"/>
              <a:ext cx="1277239" cy="1391369"/>
            </a:xfrm>
            <a:custGeom>
              <a:avLst/>
              <a:gdLst/>
              <a:ahLst/>
              <a:cxnLst/>
              <a:rect l="l" t="t" r="r" b="b"/>
              <a:pathLst>
                <a:path w="1277239" h="1391369">
                  <a:moveTo>
                    <a:pt x="81418" y="0"/>
                  </a:moveTo>
                  <a:lnTo>
                    <a:pt x="1195821" y="0"/>
                  </a:lnTo>
                  <a:cubicBezTo>
                    <a:pt x="1240786" y="0"/>
                    <a:pt x="1277239" y="36452"/>
                    <a:pt x="1277239" y="81418"/>
                  </a:cubicBezTo>
                  <a:lnTo>
                    <a:pt x="1277239" y="1309951"/>
                  </a:lnTo>
                  <a:cubicBezTo>
                    <a:pt x="1277239" y="1354917"/>
                    <a:pt x="1240786" y="1391369"/>
                    <a:pt x="1195821" y="1391369"/>
                  </a:cubicBezTo>
                  <a:lnTo>
                    <a:pt x="81418" y="1391369"/>
                  </a:lnTo>
                  <a:cubicBezTo>
                    <a:pt x="36452" y="1391369"/>
                    <a:pt x="0" y="1354917"/>
                    <a:pt x="0" y="1309951"/>
                  </a:cubicBezTo>
                  <a:lnTo>
                    <a:pt x="0" y="81418"/>
                  </a:lnTo>
                  <a:cubicBezTo>
                    <a:pt x="0" y="36452"/>
                    <a:pt x="36452" y="0"/>
                    <a:pt x="81418" y="0"/>
                  </a:cubicBezTo>
                  <a:close/>
                </a:path>
              </a:pathLst>
            </a:custGeom>
            <a:solidFill>
              <a:srgbClr val="000000"/>
            </a:solidFill>
          </p:spPr>
          <p:txBody>
            <a:bodyPr/>
            <a:lstStyle/>
            <a:p>
              <a:endParaRPr lang="en-US"/>
            </a:p>
          </p:txBody>
        </p:sp>
        <p:sp>
          <p:nvSpPr>
            <p:cNvPr id="5" name="TextBox 5"/>
            <p:cNvSpPr txBox="1"/>
            <p:nvPr/>
          </p:nvSpPr>
          <p:spPr>
            <a:xfrm>
              <a:off x="0" y="-76200"/>
              <a:ext cx="1277239" cy="1467569"/>
            </a:xfrm>
            <a:prstGeom prst="rect">
              <a:avLst/>
            </a:prstGeom>
          </p:spPr>
          <p:txBody>
            <a:bodyPr lIns="50800" tIns="50800" rIns="50800" bIns="50800" rtlCol="0" anchor="ctr"/>
            <a:lstStyle/>
            <a:p>
              <a:pPr algn="ctr">
                <a:lnSpc>
                  <a:spcPts val="5599"/>
                </a:lnSpc>
                <a:spcBef>
                  <a:spcPct val="0"/>
                </a:spcBef>
              </a:pPr>
              <a:r>
                <a:rPr lang="en-US" sz="3999">
                  <a:solidFill>
                    <a:srgbClr val="FFFFFF"/>
                  </a:solidFill>
                  <a:latin typeface="Canva Sans Bold"/>
                </a:rPr>
                <a:t>Low Confidence Based Sampling</a:t>
              </a:r>
            </a:p>
          </p:txBody>
        </p:sp>
      </p:grpSp>
      <p:grpSp>
        <p:nvGrpSpPr>
          <p:cNvPr id="6" name="Group 6"/>
          <p:cNvGrpSpPr/>
          <p:nvPr/>
        </p:nvGrpSpPr>
        <p:grpSpPr>
          <a:xfrm>
            <a:off x="6719243" y="2345791"/>
            <a:ext cx="4849515" cy="5282853"/>
            <a:chOff x="0" y="0"/>
            <a:chExt cx="1277239" cy="1391369"/>
          </a:xfrm>
        </p:grpSpPr>
        <p:sp>
          <p:nvSpPr>
            <p:cNvPr id="7" name="Freeform 7"/>
            <p:cNvSpPr/>
            <p:nvPr/>
          </p:nvSpPr>
          <p:spPr>
            <a:xfrm>
              <a:off x="0" y="0"/>
              <a:ext cx="1277239" cy="1391369"/>
            </a:xfrm>
            <a:custGeom>
              <a:avLst/>
              <a:gdLst/>
              <a:ahLst/>
              <a:cxnLst/>
              <a:rect l="l" t="t" r="r" b="b"/>
              <a:pathLst>
                <a:path w="1277239" h="1391369">
                  <a:moveTo>
                    <a:pt x="81418" y="0"/>
                  </a:moveTo>
                  <a:lnTo>
                    <a:pt x="1195821" y="0"/>
                  </a:lnTo>
                  <a:cubicBezTo>
                    <a:pt x="1240786" y="0"/>
                    <a:pt x="1277239" y="36452"/>
                    <a:pt x="1277239" y="81418"/>
                  </a:cubicBezTo>
                  <a:lnTo>
                    <a:pt x="1277239" y="1309951"/>
                  </a:lnTo>
                  <a:cubicBezTo>
                    <a:pt x="1277239" y="1354917"/>
                    <a:pt x="1240786" y="1391369"/>
                    <a:pt x="1195821" y="1391369"/>
                  </a:cubicBezTo>
                  <a:lnTo>
                    <a:pt x="81418" y="1391369"/>
                  </a:lnTo>
                  <a:cubicBezTo>
                    <a:pt x="36452" y="1391369"/>
                    <a:pt x="0" y="1354917"/>
                    <a:pt x="0" y="1309951"/>
                  </a:cubicBezTo>
                  <a:lnTo>
                    <a:pt x="0" y="81418"/>
                  </a:lnTo>
                  <a:cubicBezTo>
                    <a:pt x="0" y="36452"/>
                    <a:pt x="36452" y="0"/>
                    <a:pt x="81418" y="0"/>
                  </a:cubicBezTo>
                  <a:close/>
                </a:path>
              </a:pathLst>
            </a:custGeom>
            <a:solidFill>
              <a:srgbClr val="000000"/>
            </a:solidFill>
          </p:spPr>
          <p:txBody>
            <a:bodyPr/>
            <a:lstStyle/>
            <a:p>
              <a:endParaRPr lang="en-US"/>
            </a:p>
          </p:txBody>
        </p:sp>
        <p:sp>
          <p:nvSpPr>
            <p:cNvPr id="8" name="TextBox 8"/>
            <p:cNvSpPr txBox="1"/>
            <p:nvPr/>
          </p:nvSpPr>
          <p:spPr>
            <a:xfrm>
              <a:off x="0" y="-76200"/>
              <a:ext cx="1277239" cy="1467569"/>
            </a:xfrm>
            <a:prstGeom prst="rect">
              <a:avLst/>
            </a:prstGeom>
          </p:spPr>
          <p:txBody>
            <a:bodyPr lIns="50800" tIns="50800" rIns="50800" bIns="50800" rtlCol="0" anchor="ctr"/>
            <a:lstStyle/>
            <a:p>
              <a:pPr algn="ctr">
                <a:lnSpc>
                  <a:spcPts val="5599"/>
                </a:lnSpc>
                <a:spcBef>
                  <a:spcPct val="0"/>
                </a:spcBef>
              </a:pPr>
              <a:r>
                <a:rPr lang="en-US" sz="3999">
                  <a:solidFill>
                    <a:srgbClr val="FFFFFF"/>
                  </a:solidFill>
                  <a:latin typeface="Canva Sans Bold"/>
                </a:rPr>
                <a:t>Margin Based Sampling </a:t>
              </a:r>
            </a:p>
          </p:txBody>
        </p:sp>
      </p:grpSp>
      <p:grpSp>
        <p:nvGrpSpPr>
          <p:cNvPr id="9" name="Group 9"/>
          <p:cNvGrpSpPr/>
          <p:nvPr/>
        </p:nvGrpSpPr>
        <p:grpSpPr>
          <a:xfrm>
            <a:off x="12409785" y="2502074"/>
            <a:ext cx="4849515" cy="5282853"/>
            <a:chOff x="0" y="0"/>
            <a:chExt cx="1277239" cy="1391369"/>
          </a:xfrm>
        </p:grpSpPr>
        <p:sp>
          <p:nvSpPr>
            <p:cNvPr id="10" name="Freeform 10"/>
            <p:cNvSpPr/>
            <p:nvPr/>
          </p:nvSpPr>
          <p:spPr>
            <a:xfrm>
              <a:off x="0" y="0"/>
              <a:ext cx="1277239" cy="1391369"/>
            </a:xfrm>
            <a:custGeom>
              <a:avLst/>
              <a:gdLst/>
              <a:ahLst/>
              <a:cxnLst/>
              <a:rect l="l" t="t" r="r" b="b"/>
              <a:pathLst>
                <a:path w="1277239" h="1391369">
                  <a:moveTo>
                    <a:pt x="81418" y="0"/>
                  </a:moveTo>
                  <a:lnTo>
                    <a:pt x="1195821" y="0"/>
                  </a:lnTo>
                  <a:cubicBezTo>
                    <a:pt x="1240786" y="0"/>
                    <a:pt x="1277239" y="36452"/>
                    <a:pt x="1277239" y="81418"/>
                  </a:cubicBezTo>
                  <a:lnTo>
                    <a:pt x="1277239" y="1309951"/>
                  </a:lnTo>
                  <a:cubicBezTo>
                    <a:pt x="1277239" y="1354917"/>
                    <a:pt x="1240786" y="1391369"/>
                    <a:pt x="1195821" y="1391369"/>
                  </a:cubicBezTo>
                  <a:lnTo>
                    <a:pt x="81418" y="1391369"/>
                  </a:lnTo>
                  <a:cubicBezTo>
                    <a:pt x="36452" y="1391369"/>
                    <a:pt x="0" y="1354917"/>
                    <a:pt x="0" y="1309951"/>
                  </a:cubicBezTo>
                  <a:lnTo>
                    <a:pt x="0" y="81418"/>
                  </a:lnTo>
                  <a:cubicBezTo>
                    <a:pt x="0" y="36452"/>
                    <a:pt x="36452" y="0"/>
                    <a:pt x="81418" y="0"/>
                  </a:cubicBezTo>
                  <a:close/>
                </a:path>
              </a:pathLst>
            </a:custGeom>
            <a:solidFill>
              <a:srgbClr val="000000"/>
            </a:solidFill>
          </p:spPr>
          <p:txBody>
            <a:bodyPr/>
            <a:lstStyle/>
            <a:p>
              <a:endParaRPr lang="en-US"/>
            </a:p>
          </p:txBody>
        </p:sp>
        <p:sp>
          <p:nvSpPr>
            <p:cNvPr id="11" name="TextBox 11"/>
            <p:cNvSpPr txBox="1"/>
            <p:nvPr/>
          </p:nvSpPr>
          <p:spPr>
            <a:xfrm>
              <a:off x="0" y="-76200"/>
              <a:ext cx="1277239" cy="1467569"/>
            </a:xfrm>
            <a:prstGeom prst="rect">
              <a:avLst/>
            </a:prstGeom>
          </p:spPr>
          <p:txBody>
            <a:bodyPr lIns="50800" tIns="50800" rIns="50800" bIns="50800" rtlCol="0" anchor="ctr"/>
            <a:lstStyle/>
            <a:p>
              <a:pPr algn="ctr">
                <a:lnSpc>
                  <a:spcPts val="5599"/>
                </a:lnSpc>
                <a:spcBef>
                  <a:spcPct val="0"/>
                </a:spcBef>
              </a:pPr>
              <a:r>
                <a:rPr lang="en-US" sz="3999">
                  <a:solidFill>
                    <a:srgbClr val="FFFFFF"/>
                  </a:solidFill>
                  <a:latin typeface="Canva Sans Bold"/>
                </a:rPr>
                <a:t>Entropy Based Sampling</a:t>
              </a:r>
            </a:p>
          </p:txBody>
        </p:sp>
      </p:grpSp>
      <p:grpSp>
        <p:nvGrpSpPr>
          <p:cNvPr id="12" name="Group 12"/>
          <p:cNvGrpSpPr/>
          <p:nvPr/>
        </p:nvGrpSpPr>
        <p:grpSpPr>
          <a:xfrm>
            <a:off x="5838180" y="7953375"/>
            <a:ext cx="6611640" cy="2076103"/>
            <a:chOff x="0" y="0"/>
            <a:chExt cx="1741337" cy="546792"/>
          </a:xfrm>
        </p:grpSpPr>
        <p:sp>
          <p:nvSpPr>
            <p:cNvPr id="13" name="Freeform 13"/>
            <p:cNvSpPr/>
            <p:nvPr/>
          </p:nvSpPr>
          <p:spPr>
            <a:xfrm>
              <a:off x="0" y="0"/>
              <a:ext cx="1741337" cy="546792"/>
            </a:xfrm>
            <a:custGeom>
              <a:avLst/>
              <a:gdLst/>
              <a:ahLst/>
              <a:cxnLst/>
              <a:rect l="l" t="t" r="r" b="b"/>
              <a:pathLst>
                <a:path w="1741337" h="546792">
                  <a:moveTo>
                    <a:pt x="59719" y="0"/>
                  </a:moveTo>
                  <a:lnTo>
                    <a:pt x="1681619" y="0"/>
                  </a:lnTo>
                  <a:cubicBezTo>
                    <a:pt x="1714600" y="0"/>
                    <a:pt x="1741337" y="26737"/>
                    <a:pt x="1741337" y="59719"/>
                  </a:cubicBezTo>
                  <a:lnTo>
                    <a:pt x="1741337" y="487074"/>
                  </a:lnTo>
                  <a:cubicBezTo>
                    <a:pt x="1741337" y="520056"/>
                    <a:pt x="1714600" y="546792"/>
                    <a:pt x="1681619" y="546792"/>
                  </a:cubicBezTo>
                  <a:lnTo>
                    <a:pt x="59719" y="546792"/>
                  </a:lnTo>
                  <a:cubicBezTo>
                    <a:pt x="26737" y="546792"/>
                    <a:pt x="0" y="520056"/>
                    <a:pt x="0" y="487074"/>
                  </a:cubicBezTo>
                  <a:lnTo>
                    <a:pt x="0" y="59719"/>
                  </a:lnTo>
                  <a:cubicBezTo>
                    <a:pt x="0" y="26737"/>
                    <a:pt x="26737" y="0"/>
                    <a:pt x="59719" y="0"/>
                  </a:cubicBezTo>
                  <a:close/>
                </a:path>
              </a:pathLst>
            </a:custGeom>
            <a:solidFill>
              <a:srgbClr val="000000"/>
            </a:solidFill>
          </p:spPr>
          <p:txBody>
            <a:bodyPr/>
            <a:lstStyle/>
            <a:p>
              <a:endParaRPr lang="en-US"/>
            </a:p>
          </p:txBody>
        </p:sp>
        <p:sp>
          <p:nvSpPr>
            <p:cNvPr id="14" name="TextBox 14"/>
            <p:cNvSpPr txBox="1"/>
            <p:nvPr/>
          </p:nvSpPr>
          <p:spPr>
            <a:xfrm>
              <a:off x="0" y="-76200"/>
              <a:ext cx="1741337" cy="622992"/>
            </a:xfrm>
            <a:prstGeom prst="rect">
              <a:avLst/>
            </a:prstGeom>
          </p:spPr>
          <p:txBody>
            <a:bodyPr lIns="50800" tIns="50800" rIns="50800" bIns="50800" rtlCol="0" anchor="ctr"/>
            <a:lstStyle/>
            <a:p>
              <a:pPr algn="ctr">
                <a:lnSpc>
                  <a:spcPts val="5599"/>
                </a:lnSpc>
                <a:spcBef>
                  <a:spcPct val="0"/>
                </a:spcBef>
              </a:pPr>
              <a:r>
                <a:rPr lang="en-US" sz="3999">
                  <a:solidFill>
                    <a:srgbClr val="FFFFFF"/>
                  </a:solidFill>
                  <a:latin typeface="Canva Sans Bold"/>
                </a:rPr>
                <a:t>Query by Commit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5708452" y="4625975"/>
            <a:ext cx="6871097" cy="1368424"/>
          </a:xfrm>
          <a:prstGeom prst="rect">
            <a:avLst/>
          </a:prstGeom>
        </p:spPr>
        <p:txBody>
          <a:bodyPr lIns="0" tIns="0" rIns="0" bIns="0" rtlCol="0" anchor="t">
            <a:spAutoFit/>
          </a:bodyPr>
          <a:lstStyle/>
          <a:p>
            <a:pPr algn="ctr">
              <a:lnSpc>
                <a:spcPts val="11200"/>
              </a:lnSpc>
              <a:spcBef>
                <a:spcPct val="0"/>
              </a:spcBef>
            </a:pPr>
            <a:r>
              <a:rPr lang="en-US" sz="8000">
                <a:solidFill>
                  <a:srgbClr val="FFFFFF"/>
                </a:solidFill>
                <a:latin typeface="Canva Sans Bold"/>
              </a:rPr>
              <a:t>Methodology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grpSp>
        <p:nvGrpSpPr>
          <p:cNvPr id="2" name="Group 2"/>
          <p:cNvGrpSpPr/>
          <p:nvPr/>
        </p:nvGrpSpPr>
        <p:grpSpPr>
          <a:xfrm>
            <a:off x="6918325" y="1028700"/>
            <a:ext cx="6992640" cy="2390825"/>
            <a:chOff x="0" y="0"/>
            <a:chExt cx="1841683" cy="629682"/>
          </a:xfrm>
        </p:grpSpPr>
        <p:sp>
          <p:nvSpPr>
            <p:cNvPr id="3" name="Freeform 3"/>
            <p:cNvSpPr/>
            <p:nvPr/>
          </p:nvSpPr>
          <p:spPr>
            <a:xfrm>
              <a:off x="0" y="0"/>
              <a:ext cx="1841683" cy="553482"/>
            </a:xfrm>
            <a:custGeom>
              <a:avLst/>
              <a:gdLst/>
              <a:ahLst/>
              <a:cxnLst/>
              <a:rect l="l" t="t" r="r" b="b"/>
              <a:pathLst>
                <a:path w="1841683" h="553482">
                  <a:moveTo>
                    <a:pt x="56465" y="0"/>
                  </a:moveTo>
                  <a:lnTo>
                    <a:pt x="1785218" y="0"/>
                  </a:lnTo>
                  <a:cubicBezTo>
                    <a:pt x="1800194" y="0"/>
                    <a:pt x="1814556" y="5949"/>
                    <a:pt x="1825145" y="16538"/>
                  </a:cubicBezTo>
                  <a:cubicBezTo>
                    <a:pt x="1835734" y="27127"/>
                    <a:pt x="1841683" y="41489"/>
                    <a:pt x="1841683" y="56465"/>
                  </a:cubicBezTo>
                  <a:lnTo>
                    <a:pt x="1841683" y="497017"/>
                  </a:lnTo>
                  <a:cubicBezTo>
                    <a:pt x="1841683" y="528202"/>
                    <a:pt x="1816403" y="553482"/>
                    <a:pt x="1785218" y="553482"/>
                  </a:cubicBezTo>
                  <a:lnTo>
                    <a:pt x="56465" y="553482"/>
                  </a:lnTo>
                  <a:cubicBezTo>
                    <a:pt x="25280" y="553482"/>
                    <a:pt x="0" y="528202"/>
                    <a:pt x="0" y="497017"/>
                  </a:cubicBezTo>
                  <a:lnTo>
                    <a:pt x="0" y="56465"/>
                  </a:lnTo>
                  <a:cubicBezTo>
                    <a:pt x="0" y="25280"/>
                    <a:pt x="25280" y="0"/>
                    <a:pt x="56465" y="0"/>
                  </a:cubicBezTo>
                  <a:close/>
                </a:path>
              </a:pathLst>
            </a:custGeom>
            <a:solidFill>
              <a:srgbClr val="000000"/>
            </a:solidFill>
          </p:spPr>
          <p:txBody>
            <a:bodyPr/>
            <a:lstStyle/>
            <a:p>
              <a:endParaRPr lang="en-US"/>
            </a:p>
          </p:txBody>
        </p:sp>
        <p:sp>
          <p:nvSpPr>
            <p:cNvPr id="4" name="TextBox 4"/>
            <p:cNvSpPr txBox="1"/>
            <p:nvPr/>
          </p:nvSpPr>
          <p:spPr>
            <a:xfrm>
              <a:off x="0" y="0"/>
              <a:ext cx="1841683" cy="629682"/>
            </a:xfrm>
            <a:prstGeom prst="rect">
              <a:avLst/>
            </a:prstGeom>
          </p:spPr>
          <p:txBody>
            <a:bodyPr lIns="50800" tIns="50800" rIns="50800" bIns="50800" rtlCol="0" anchor="ctr"/>
            <a:lstStyle/>
            <a:p>
              <a:pPr marL="863599" lvl="1" indent="-431800">
                <a:lnSpc>
                  <a:spcPts val="5599"/>
                </a:lnSpc>
                <a:buFont typeface="Arial"/>
                <a:buChar char="•"/>
              </a:pPr>
              <a:r>
                <a:rPr lang="en-US" sz="3999" dirty="0">
                  <a:solidFill>
                    <a:srgbClr val="FFFFFF"/>
                  </a:solidFill>
                  <a:latin typeface="Canva Sans"/>
                </a:rPr>
                <a:t>Used AL scenarios </a:t>
              </a:r>
            </a:p>
            <a:p>
              <a:pPr marL="1295400" lvl="2" indent="-431800">
                <a:lnSpc>
                  <a:spcPts val="4200"/>
                </a:lnSpc>
                <a:buFont typeface="Arial"/>
                <a:buChar char="⚬"/>
              </a:pPr>
              <a:r>
                <a:rPr lang="en-US" sz="3000" dirty="0">
                  <a:solidFill>
                    <a:srgbClr val="FFFFFF"/>
                  </a:solidFill>
                  <a:latin typeface="Canva Sans Bold"/>
                </a:rPr>
                <a:t>Pool-Based Active Learning</a:t>
              </a:r>
            </a:p>
            <a:p>
              <a:pPr>
                <a:lnSpc>
                  <a:spcPts val="5599"/>
                </a:lnSpc>
              </a:pPr>
              <a:endParaRPr lang="en-US" sz="3000" dirty="0">
                <a:solidFill>
                  <a:srgbClr val="FFFFFF"/>
                </a:solidFill>
                <a:latin typeface="Canva Sans Bold"/>
              </a:endParaRPr>
            </a:p>
          </p:txBody>
        </p:sp>
      </p:grpSp>
      <p:grpSp>
        <p:nvGrpSpPr>
          <p:cNvPr id="5" name="Group 5"/>
          <p:cNvGrpSpPr/>
          <p:nvPr/>
        </p:nvGrpSpPr>
        <p:grpSpPr>
          <a:xfrm>
            <a:off x="1175390" y="326094"/>
            <a:ext cx="4833640" cy="6238925"/>
            <a:chOff x="0" y="-76200"/>
            <a:chExt cx="1273057" cy="1643174"/>
          </a:xfrm>
        </p:grpSpPr>
        <p:sp>
          <p:nvSpPr>
            <p:cNvPr id="6" name="Freeform 6"/>
            <p:cNvSpPr/>
            <p:nvPr/>
          </p:nvSpPr>
          <p:spPr>
            <a:xfrm>
              <a:off x="0" y="0"/>
              <a:ext cx="1273057" cy="1566974"/>
            </a:xfrm>
            <a:custGeom>
              <a:avLst/>
              <a:gdLst/>
              <a:ahLst/>
              <a:cxnLst/>
              <a:rect l="l" t="t" r="r" b="b"/>
              <a:pathLst>
                <a:path w="1273057" h="1566974">
                  <a:moveTo>
                    <a:pt x="81685" y="0"/>
                  </a:moveTo>
                  <a:lnTo>
                    <a:pt x="1191372" y="0"/>
                  </a:lnTo>
                  <a:cubicBezTo>
                    <a:pt x="1213036" y="0"/>
                    <a:pt x="1233813" y="8606"/>
                    <a:pt x="1249132" y="23925"/>
                  </a:cubicBezTo>
                  <a:cubicBezTo>
                    <a:pt x="1264451" y="39244"/>
                    <a:pt x="1273057" y="60021"/>
                    <a:pt x="1273057" y="81685"/>
                  </a:cubicBezTo>
                  <a:lnTo>
                    <a:pt x="1273057" y="1485288"/>
                  </a:lnTo>
                  <a:cubicBezTo>
                    <a:pt x="1273057" y="1506952"/>
                    <a:pt x="1264451" y="1527729"/>
                    <a:pt x="1249132" y="1543048"/>
                  </a:cubicBezTo>
                  <a:cubicBezTo>
                    <a:pt x="1233813" y="1558367"/>
                    <a:pt x="1213036" y="1566974"/>
                    <a:pt x="1191372" y="1566974"/>
                  </a:cubicBezTo>
                  <a:lnTo>
                    <a:pt x="81685" y="1566974"/>
                  </a:lnTo>
                  <a:cubicBezTo>
                    <a:pt x="60021" y="1566974"/>
                    <a:pt x="39244" y="1558367"/>
                    <a:pt x="23925" y="1543048"/>
                  </a:cubicBezTo>
                  <a:cubicBezTo>
                    <a:pt x="8606" y="1527729"/>
                    <a:pt x="0" y="1506952"/>
                    <a:pt x="0" y="1485288"/>
                  </a:cubicBezTo>
                  <a:lnTo>
                    <a:pt x="0" y="81685"/>
                  </a:lnTo>
                  <a:cubicBezTo>
                    <a:pt x="0" y="60021"/>
                    <a:pt x="8606" y="39244"/>
                    <a:pt x="23925" y="23925"/>
                  </a:cubicBezTo>
                  <a:cubicBezTo>
                    <a:pt x="39244" y="8606"/>
                    <a:pt x="60021" y="0"/>
                    <a:pt x="81685" y="0"/>
                  </a:cubicBezTo>
                  <a:close/>
                </a:path>
              </a:pathLst>
            </a:custGeom>
            <a:solidFill>
              <a:srgbClr val="000000"/>
            </a:solidFill>
          </p:spPr>
          <p:txBody>
            <a:bodyPr/>
            <a:lstStyle/>
            <a:p>
              <a:endParaRPr lang="en-US"/>
            </a:p>
          </p:txBody>
        </p:sp>
        <p:sp>
          <p:nvSpPr>
            <p:cNvPr id="7" name="TextBox 7"/>
            <p:cNvSpPr txBox="1"/>
            <p:nvPr/>
          </p:nvSpPr>
          <p:spPr>
            <a:xfrm>
              <a:off x="0" y="-76200"/>
              <a:ext cx="1273057" cy="1643174"/>
            </a:xfrm>
            <a:prstGeom prst="rect">
              <a:avLst/>
            </a:prstGeom>
          </p:spPr>
          <p:txBody>
            <a:bodyPr lIns="50800" tIns="50800" rIns="50800" bIns="50800" rtlCol="0" anchor="ctr"/>
            <a:lstStyle/>
            <a:p>
              <a:pPr>
                <a:lnSpc>
                  <a:spcPts val="5599"/>
                </a:lnSpc>
              </a:pPr>
              <a:endParaRPr dirty="0"/>
            </a:p>
            <a:p>
              <a:pPr marL="863599" lvl="1" indent="-431800" algn="just">
                <a:lnSpc>
                  <a:spcPts val="5599"/>
                </a:lnSpc>
                <a:buFont typeface="Arial"/>
                <a:buChar char="•"/>
              </a:pPr>
              <a:r>
                <a:rPr lang="en-US" sz="2400" u="sng" dirty="0">
                  <a:solidFill>
                    <a:srgbClr val="FFFFFF"/>
                  </a:solidFill>
                  <a:latin typeface="Canva Sans Bold"/>
                </a:rPr>
                <a:t>Data Sets </a:t>
              </a:r>
            </a:p>
            <a:p>
              <a:pPr marL="1209039" lvl="2" indent="-403013" algn="just">
                <a:lnSpc>
                  <a:spcPts val="3919"/>
                </a:lnSpc>
                <a:buFont typeface="Arial"/>
                <a:buChar char="⚬"/>
              </a:pPr>
              <a:r>
                <a:rPr lang="en-US" sz="2400" u="sng" dirty="0">
                  <a:solidFill>
                    <a:srgbClr val="FFFFFF"/>
                  </a:solidFill>
                  <a:latin typeface="Canva Sans"/>
                </a:rPr>
                <a:t>Balanced Datasets</a:t>
              </a:r>
            </a:p>
            <a:p>
              <a:pPr marL="1813558" lvl="3" indent="-453390" algn="just">
                <a:lnSpc>
                  <a:spcPts val="3919"/>
                </a:lnSpc>
                <a:buFont typeface="Arial"/>
                <a:buChar char="￭"/>
              </a:pPr>
              <a:r>
                <a:rPr lang="en-US" sz="2400" u="sng" dirty="0">
                  <a:solidFill>
                    <a:srgbClr val="FFFFFF"/>
                  </a:solidFill>
                  <a:latin typeface="Canva Sans"/>
                </a:rPr>
                <a:t>Iris</a:t>
              </a:r>
            </a:p>
            <a:p>
              <a:pPr marL="1813558" lvl="3" indent="-453390" algn="just">
                <a:lnSpc>
                  <a:spcPts val="3919"/>
                </a:lnSpc>
                <a:buFont typeface="Arial"/>
                <a:buChar char="￭"/>
              </a:pPr>
              <a:r>
                <a:rPr lang="en-US" sz="2400" u="sng" dirty="0">
                  <a:solidFill>
                    <a:srgbClr val="FFFFFF"/>
                  </a:solidFill>
                  <a:latin typeface="Canva Sans"/>
                </a:rPr>
                <a:t>digits</a:t>
              </a:r>
            </a:p>
            <a:p>
              <a:pPr marL="1209039" lvl="2" indent="-403013" algn="just">
                <a:lnSpc>
                  <a:spcPts val="3919"/>
                </a:lnSpc>
                <a:buFont typeface="Arial"/>
                <a:buChar char="⚬"/>
              </a:pPr>
              <a:r>
                <a:rPr lang="en-US" sz="2400" u="sng" dirty="0">
                  <a:solidFill>
                    <a:srgbClr val="FFFFFF"/>
                  </a:solidFill>
                  <a:latin typeface="Canva Sans"/>
                </a:rPr>
                <a:t>Imbalanced Datasets</a:t>
              </a:r>
            </a:p>
            <a:p>
              <a:pPr marL="1813558" lvl="3" indent="-453390" algn="just">
                <a:lnSpc>
                  <a:spcPts val="3919"/>
                </a:lnSpc>
                <a:buFont typeface="Arial"/>
                <a:buChar char="￭"/>
              </a:pPr>
              <a:r>
                <a:rPr lang="en-US" sz="2400" u="sng" dirty="0">
                  <a:solidFill>
                    <a:srgbClr val="FFFFFF"/>
                  </a:solidFill>
                  <a:latin typeface="Canva Sans"/>
                </a:rPr>
                <a:t>BMI</a:t>
              </a:r>
            </a:p>
            <a:p>
              <a:pPr>
                <a:lnSpc>
                  <a:spcPts val="5599"/>
                </a:lnSpc>
              </a:pPr>
              <a:endParaRPr lang="en-US" sz="2799" u="sng" dirty="0">
                <a:solidFill>
                  <a:srgbClr val="FFFFFF"/>
                </a:solidFill>
                <a:latin typeface="Canva Sans"/>
              </a:endParaRPr>
            </a:p>
            <a:p>
              <a:pPr>
                <a:lnSpc>
                  <a:spcPts val="5599"/>
                </a:lnSpc>
                <a:spcBef>
                  <a:spcPct val="0"/>
                </a:spcBef>
              </a:pPr>
              <a:endParaRPr lang="en-US" sz="2799" u="sng" dirty="0">
                <a:solidFill>
                  <a:srgbClr val="FFFFFF"/>
                </a:solidFill>
                <a:latin typeface="Canva Sans"/>
                <a:hlinkClick r:id="rId2" tooltip="https://www.kaggle.com/datasets/madeelbadar/bmicsv"/>
              </a:endParaRPr>
            </a:p>
          </p:txBody>
        </p:sp>
      </p:grpSp>
      <p:grpSp>
        <p:nvGrpSpPr>
          <p:cNvPr id="8" name="Group 8"/>
          <p:cNvGrpSpPr/>
          <p:nvPr/>
        </p:nvGrpSpPr>
        <p:grpSpPr>
          <a:xfrm>
            <a:off x="6816725" y="3283977"/>
            <a:ext cx="9072265" cy="3474544"/>
            <a:chOff x="0" y="-80656"/>
            <a:chExt cx="2389403" cy="915106"/>
          </a:xfrm>
        </p:grpSpPr>
        <p:sp>
          <p:nvSpPr>
            <p:cNvPr id="9" name="Freeform 9"/>
            <p:cNvSpPr/>
            <p:nvPr/>
          </p:nvSpPr>
          <p:spPr>
            <a:xfrm>
              <a:off x="0" y="-80656"/>
              <a:ext cx="2389403" cy="834450"/>
            </a:xfrm>
            <a:custGeom>
              <a:avLst/>
              <a:gdLst/>
              <a:ahLst/>
              <a:cxnLst/>
              <a:rect l="l" t="t" r="r" b="b"/>
              <a:pathLst>
                <a:path w="2389403" h="834450">
                  <a:moveTo>
                    <a:pt x="43521" y="0"/>
                  </a:moveTo>
                  <a:lnTo>
                    <a:pt x="2345882" y="0"/>
                  </a:lnTo>
                  <a:cubicBezTo>
                    <a:pt x="2357424" y="0"/>
                    <a:pt x="2368494" y="4585"/>
                    <a:pt x="2376656" y="12747"/>
                  </a:cubicBezTo>
                  <a:cubicBezTo>
                    <a:pt x="2384818" y="20909"/>
                    <a:pt x="2389403" y="31979"/>
                    <a:pt x="2389403" y="43521"/>
                  </a:cubicBezTo>
                  <a:lnTo>
                    <a:pt x="2389403" y="790929"/>
                  </a:lnTo>
                  <a:cubicBezTo>
                    <a:pt x="2389403" y="802471"/>
                    <a:pt x="2384818" y="813541"/>
                    <a:pt x="2376656" y="821703"/>
                  </a:cubicBezTo>
                  <a:cubicBezTo>
                    <a:pt x="2368494" y="829865"/>
                    <a:pt x="2357424" y="834450"/>
                    <a:pt x="2345882" y="834450"/>
                  </a:cubicBezTo>
                  <a:lnTo>
                    <a:pt x="43521" y="834450"/>
                  </a:lnTo>
                  <a:cubicBezTo>
                    <a:pt x="31979" y="834450"/>
                    <a:pt x="20909" y="829865"/>
                    <a:pt x="12747" y="821703"/>
                  </a:cubicBezTo>
                  <a:cubicBezTo>
                    <a:pt x="4585" y="813541"/>
                    <a:pt x="0" y="802471"/>
                    <a:pt x="0" y="790929"/>
                  </a:cubicBezTo>
                  <a:lnTo>
                    <a:pt x="0" y="43521"/>
                  </a:lnTo>
                  <a:cubicBezTo>
                    <a:pt x="0" y="31979"/>
                    <a:pt x="4585" y="20909"/>
                    <a:pt x="12747" y="12747"/>
                  </a:cubicBezTo>
                  <a:cubicBezTo>
                    <a:pt x="20909" y="4585"/>
                    <a:pt x="31979" y="0"/>
                    <a:pt x="43521" y="0"/>
                  </a:cubicBezTo>
                  <a:close/>
                </a:path>
              </a:pathLst>
            </a:custGeom>
            <a:solidFill>
              <a:srgbClr val="000000"/>
            </a:solidFill>
          </p:spPr>
          <p:txBody>
            <a:bodyPr/>
            <a:lstStyle/>
            <a:p>
              <a:endParaRPr lang="en-US"/>
            </a:p>
          </p:txBody>
        </p:sp>
        <p:sp>
          <p:nvSpPr>
            <p:cNvPr id="10" name="TextBox 10"/>
            <p:cNvSpPr txBox="1"/>
            <p:nvPr/>
          </p:nvSpPr>
          <p:spPr>
            <a:xfrm>
              <a:off x="0" y="-76200"/>
              <a:ext cx="2389403" cy="910650"/>
            </a:xfrm>
            <a:prstGeom prst="rect">
              <a:avLst/>
            </a:prstGeom>
          </p:spPr>
          <p:txBody>
            <a:bodyPr lIns="50800" tIns="50800" rIns="50800" bIns="50800" rtlCol="0" anchor="ctr"/>
            <a:lstStyle/>
            <a:p>
              <a:pPr marL="863599" lvl="1" indent="-431800">
                <a:lnSpc>
                  <a:spcPts val="5599"/>
                </a:lnSpc>
                <a:buFont typeface="Arial"/>
                <a:buChar char="•"/>
              </a:pPr>
              <a:r>
                <a:rPr lang="en-US" sz="3999" dirty="0">
                  <a:solidFill>
                    <a:srgbClr val="FFFFFF"/>
                  </a:solidFill>
                  <a:latin typeface="Canva Sans"/>
                </a:rPr>
                <a:t>Appling 4 AL Sampling Strategies </a:t>
              </a:r>
            </a:p>
            <a:p>
              <a:pPr marL="647700" lvl="1" indent="-323850">
                <a:lnSpc>
                  <a:spcPts val="4200"/>
                </a:lnSpc>
                <a:buFont typeface="Arial"/>
                <a:buChar char="•"/>
              </a:pPr>
              <a:r>
                <a:rPr lang="en-US" sz="3000" dirty="0">
                  <a:solidFill>
                    <a:srgbClr val="FFFFFF"/>
                  </a:solidFill>
                  <a:latin typeface="Canva Sans"/>
                </a:rPr>
                <a:t>Applying  Random Sampling </a:t>
              </a:r>
            </a:p>
            <a:p>
              <a:pPr marL="647700" lvl="1" indent="-323850">
                <a:lnSpc>
                  <a:spcPts val="4200"/>
                </a:lnSpc>
                <a:buFont typeface="Arial"/>
                <a:buChar char="•"/>
              </a:pPr>
              <a:r>
                <a:rPr lang="en-US" sz="3000" dirty="0">
                  <a:solidFill>
                    <a:srgbClr val="FFFFFF"/>
                  </a:solidFill>
                  <a:latin typeface="Canva Sans"/>
                </a:rPr>
                <a:t>Compare performance using Evaluation plotting</a:t>
              </a:r>
            </a:p>
            <a:p>
              <a:pPr>
                <a:lnSpc>
                  <a:spcPts val="5599"/>
                </a:lnSpc>
              </a:pPr>
              <a:endParaRPr lang="en-US" sz="3000" dirty="0">
                <a:solidFill>
                  <a:srgbClr val="FFFFFF"/>
                </a:solidFill>
                <a:latin typeface="Canva Sans"/>
              </a:endParaRPr>
            </a:p>
          </p:txBody>
        </p:sp>
      </p:grpSp>
      <p:grpSp>
        <p:nvGrpSpPr>
          <p:cNvPr id="11" name="Group 11"/>
          <p:cNvGrpSpPr/>
          <p:nvPr/>
        </p:nvGrpSpPr>
        <p:grpSpPr>
          <a:xfrm>
            <a:off x="1912625" y="6994759"/>
            <a:ext cx="11146820" cy="2902908"/>
            <a:chOff x="0" y="0"/>
            <a:chExt cx="2935788" cy="764552"/>
          </a:xfrm>
        </p:grpSpPr>
        <p:sp>
          <p:nvSpPr>
            <p:cNvPr id="12" name="Freeform 12"/>
            <p:cNvSpPr/>
            <p:nvPr/>
          </p:nvSpPr>
          <p:spPr>
            <a:xfrm>
              <a:off x="0" y="0"/>
              <a:ext cx="2935788" cy="764552"/>
            </a:xfrm>
            <a:custGeom>
              <a:avLst/>
              <a:gdLst/>
              <a:ahLst/>
              <a:cxnLst/>
              <a:rect l="l" t="t" r="r" b="b"/>
              <a:pathLst>
                <a:path w="2935788" h="764552">
                  <a:moveTo>
                    <a:pt x="35422" y="0"/>
                  </a:moveTo>
                  <a:lnTo>
                    <a:pt x="2900367" y="0"/>
                  </a:lnTo>
                  <a:cubicBezTo>
                    <a:pt x="2919929" y="0"/>
                    <a:pt x="2935788" y="15859"/>
                    <a:pt x="2935788" y="35422"/>
                  </a:cubicBezTo>
                  <a:lnTo>
                    <a:pt x="2935788" y="729130"/>
                  </a:lnTo>
                  <a:cubicBezTo>
                    <a:pt x="2935788" y="748693"/>
                    <a:pt x="2919929" y="764552"/>
                    <a:pt x="2900367" y="764552"/>
                  </a:cubicBezTo>
                  <a:lnTo>
                    <a:pt x="35422" y="764552"/>
                  </a:lnTo>
                  <a:cubicBezTo>
                    <a:pt x="26027" y="764552"/>
                    <a:pt x="17018" y="760820"/>
                    <a:pt x="10375" y="754177"/>
                  </a:cubicBezTo>
                  <a:cubicBezTo>
                    <a:pt x="3732" y="747534"/>
                    <a:pt x="0" y="738525"/>
                    <a:pt x="0" y="729130"/>
                  </a:cubicBezTo>
                  <a:lnTo>
                    <a:pt x="0" y="35422"/>
                  </a:lnTo>
                  <a:cubicBezTo>
                    <a:pt x="0" y="15859"/>
                    <a:pt x="15859" y="0"/>
                    <a:pt x="35422" y="0"/>
                  </a:cubicBezTo>
                  <a:close/>
                </a:path>
              </a:pathLst>
            </a:custGeom>
            <a:solidFill>
              <a:srgbClr val="000000"/>
            </a:solidFill>
          </p:spPr>
          <p:txBody>
            <a:bodyPr/>
            <a:lstStyle/>
            <a:p>
              <a:endParaRPr lang="en-US"/>
            </a:p>
          </p:txBody>
        </p:sp>
        <p:sp>
          <p:nvSpPr>
            <p:cNvPr id="13" name="TextBox 13"/>
            <p:cNvSpPr txBox="1"/>
            <p:nvPr/>
          </p:nvSpPr>
          <p:spPr>
            <a:xfrm>
              <a:off x="0" y="-66675"/>
              <a:ext cx="2935788" cy="831227"/>
            </a:xfrm>
            <a:prstGeom prst="rect">
              <a:avLst/>
            </a:prstGeom>
          </p:spPr>
          <p:txBody>
            <a:bodyPr lIns="50800" tIns="50800" rIns="50800" bIns="50800" rtlCol="0" anchor="ctr"/>
            <a:lstStyle/>
            <a:p>
              <a:pPr marL="1554485" lvl="3" indent="-388621">
                <a:lnSpc>
                  <a:spcPts val="3360"/>
                </a:lnSpc>
                <a:buFont typeface="Arial"/>
                <a:buChar char="￭"/>
              </a:pPr>
              <a:r>
                <a:rPr lang="en-US" sz="2400" u="sng" dirty="0">
                  <a:solidFill>
                    <a:srgbClr val="FFFFFF"/>
                  </a:solidFill>
                  <a:latin typeface="Canva Sans"/>
                </a:rPr>
                <a:t>BMI</a:t>
              </a:r>
              <a:r>
                <a:rPr lang="en-US" sz="2400" dirty="0">
                  <a:solidFill>
                    <a:srgbClr val="FFFFFF"/>
                  </a:solidFill>
                  <a:latin typeface="Canva Sans"/>
                </a:rPr>
                <a:t> unbalancing dataset preprocessing using oversampling to make data nearly balanced and increase performance.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2E54"/>
        </a:solidFill>
        <a:effectLst/>
      </p:bgPr>
    </p:bg>
    <p:spTree>
      <p:nvGrpSpPr>
        <p:cNvPr id="1" name=""/>
        <p:cNvGrpSpPr/>
        <p:nvPr/>
      </p:nvGrpSpPr>
      <p:grpSpPr>
        <a:xfrm>
          <a:off x="0" y="0"/>
          <a:ext cx="0" cy="0"/>
          <a:chOff x="0" y="0"/>
          <a:chExt cx="0" cy="0"/>
        </a:xfrm>
      </p:grpSpPr>
      <p:sp>
        <p:nvSpPr>
          <p:cNvPr id="2" name="TextBox 2"/>
          <p:cNvSpPr txBox="1"/>
          <p:nvPr/>
        </p:nvSpPr>
        <p:spPr>
          <a:xfrm>
            <a:off x="2958882" y="4274503"/>
            <a:ext cx="1237023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Experimental Results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653</Words>
  <Application>Microsoft Office PowerPoint</Application>
  <PresentationFormat>Custom</PresentationFormat>
  <Paragraphs>124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Canva Sans Bold</vt:lpstr>
      <vt:lpstr>Arial</vt:lpstr>
      <vt:lpstr>Canva Sans</vt:lpstr>
      <vt:lpstr>HK Modular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Learning</dc:title>
  <cp:lastModifiedBy>Mohamed Hisham Abdelzaher</cp:lastModifiedBy>
  <cp:revision>4</cp:revision>
  <dcterms:created xsi:type="dcterms:W3CDTF">2006-08-16T00:00:00Z</dcterms:created>
  <dcterms:modified xsi:type="dcterms:W3CDTF">2024-03-28T21:15:10Z</dcterms:modified>
  <dc:identifier>DAGApuLG6k8</dc:identifier>
</cp:coreProperties>
</file>